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75" r:id="rId8"/>
    <p:sldId id="277" r:id="rId9"/>
    <p:sldId id="278" r:id="rId10"/>
    <p:sldId id="288" r:id="rId11"/>
    <p:sldId id="274" r:id="rId12"/>
    <p:sldId id="279" r:id="rId13"/>
    <p:sldId id="273" r:id="rId14"/>
    <p:sldId id="261" r:id="rId15"/>
    <p:sldId id="262" r:id="rId16"/>
    <p:sldId id="283" r:id="rId17"/>
    <p:sldId id="284" r:id="rId18"/>
    <p:sldId id="263" r:id="rId19"/>
    <p:sldId id="264" r:id="rId20"/>
    <p:sldId id="265" r:id="rId21"/>
    <p:sldId id="285" r:id="rId22"/>
    <p:sldId id="286" r:id="rId23"/>
    <p:sldId id="287" r:id="rId24"/>
    <p:sldId id="266" r:id="rId25"/>
    <p:sldId id="267" r:id="rId26"/>
    <p:sldId id="271" r:id="rId27"/>
    <p:sldId id="268" r:id="rId28"/>
    <p:sldId id="289" r:id="rId29"/>
    <p:sldId id="281" r:id="rId30"/>
    <p:sldId id="280" r:id="rId31"/>
    <p:sldId id="272" r:id="rId32"/>
    <p:sldId id="293" r:id="rId33"/>
    <p:sldId id="294" r:id="rId34"/>
    <p:sldId id="295" r:id="rId35"/>
    <p:sldId id="296" r:id="rId36"/>
    <p:sldId id="297" r:id="rId37"/>
    <p:sldId id="269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53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02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75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170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858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860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824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13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12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20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902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4D4EC-8217-4922-8ADF-58C4F102FCAE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E4F53-8140-499C-92A8-1E8210AE89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57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ydyo@gop.edu.t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yzdd.gop.edu.tr/dpks/program-guid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forms/d/14xdM5FJd6XZwye2_hpPNElXG1i71nLGjPLl6iVuADT4/edi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2"/>
                </a:solidFill>
              </a:rPr>
              <a:t>TOGU YABANCI DİLLER YÜKSEKOKULUNA HOS GELDİNİZ!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WELCOME TO  TOGU 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SCHOOL OF FOREIGN LANGUAGES</a:t>
            </a:r>
            <a:endParaRPr lang="en-GB" dirty="0" smtClean="0">
              <a:solidFill>
                <a:schemeClr val="accent5"/>
              </a:solidFill>
            </a:endParaRPr>
          </a:p>
          <a:p>
            <a:endParaRPr lang="en-GB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175" y="895927"/>
            <a:ext cx="5591175" cy="245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5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chemeClr val="accent5"/>
                </a:solidFill>
              </a:rPr>
              <a:t>WEB Sayfamız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tr-TR" dirty="0" smtClean="0">
              <a:solidFill>
                <a:srgbClr val="C00000"/>
              </a:solidFill>
            </a:endParaRPr>
          </a:p>
          <a:p>
            <a:pPr algn="ctr"/>
            <a:endParaRPr lang="tr-TR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tr-TR" sz="4000" dirty="0" smtClean="0">
                <a:solidFill>
                  <a:srgbClr val="C00000"/>
                </a:solidFill>
              </a:rPr>
              <a:t>ydyo.gop.edu.tr</a:t>
            </a:r>
            <a:endParaRPr lang="tr-TR" sz="4000" dirty="0">
              <a:solidFill>
                <a:srgbClr val="C0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34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İletişim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2" indent="0">
              <a:buNone/>
            </a:pPr>
            <a:endParaRPr lang="tr-TR" u="sng" dirty="0">
              <a:hlinkClick r:id="rId2"/>
            </a:endParaRPr>
          </a:p>
          <a:p>
            <a:pPr marL="914400" lvl="2" indent="0">
              <a:buNone/>
            </a:pPr>
            <a:endParaRPr lang="tr-TR" u="sng" dirty="0" smtClean="0">
              <a:hlinkClick r:id="rId2"/>
            </a:endParaRPr>
          </a:p>
          <a:p>
            <a:pPr marL="914400" lvl="2" indent="0">
              <a:buNone/>
            </a:pPr>
            <a:endParaRPr lang="tr-TR" u="sng" dirty="0" smtClean="0">
              <a:hlinkClick r:id="rId2"/>
            </a:endParaRPr>
          </a:p>
          <a:p>
            <a:pPr marL="914400" lvl="2" indent="0">
              <a:buNone/>
            </a:pPr>
            <a:endParaRPr lang="tr-TR" u="sng" dirty="0">
              <a:hlinkClick r:id="rId2"/>
            </a:endParaRPr>
          </a:p>
          <a:p>
            <a:pPr marL="914400" lvl="2" indent="0">
              <a:buNone/>
            </a:pPr>
            <a:endParaRPr lang="tr-TR" u="sng" dirty="0" smtClean="0">
              <a:solidFill>
                <a:srgbClr val="C00000"/>
              </a:solidFill>
              <a:hlinkClick r:id="rId2"/>
            </a:endParaRPr>
          </a:p>
          <a:p>
            <a:pPr marL="914400" lvl="2" indent="0" algn="ctr">
              <a:buNone/>
            </a:pPr>
            <a:r>
              <a:rPr lang="tr-TR" sz="4000" u="sng" dirty="0" smtClean="0">
                <a:solidFill>
                  <a:srgbClr val="C00000"/>
                </a:solidFill>
                <a:hlinkClick r:id="rId2"/>
              </a:rPr>
              <a:t>ydyo@gop.edu.tr</a:t>
            </a:r>
            <a:r>
              <a:rPr lang="tr-TR" sz="4000" dirty="0" smtClean="0">
                <a:solidFill>
                  <a:srgbClr val="C00000"/>
                </a:solidFill>
              </a:rPr>
              <a:t> </a:t>
            </a:r>
            <a:endParaRPr lang="en-GB" sz="4000" dirty="0">
              <a:solidFill>
                <a:srgbClr val="C00000"/>
              </a:solidFill>
            </a:endParaRPr>
          </a:p>
          <a:p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89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OBS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tr-TR" dirty="0" smtClean="0">
              <a:solidFill>
                <a:schemeClr val="accent1"/>
              </a:solidFill>
            </a:endParaRPr>
          </a:p>
          <a:p>
            <a:pPr algn="ctr"/>
            <a:endParaRPr lang="tr-TR" dirty="0">
              <a:solidFill>
                <a:schemeClr val="accent1"/>
              </a:solidFill>
            </a:endParaRPr>
          </a:p>
          <a:p>
            <a:pPr algn="ctr"/>
            <a:endParaRPr lang="tr-TR" dirty="0" smtClean="0">
              <a:solidFill>
                <a:schemeClr val="accent1"/>
              </a:solidFill>
            </a:endParaRPr>
          </a:p>
          <a:p>
            <a:pPr algn="ctr"/>
            <a:endParaRPr lang="tr-TR" dirty="0">
              <a:solidFill>
                <a:schemeClr val="accent1"/>
              </a:solidFill>
            </a:endParaRPr>
          </a:p>
          <a:p>
            <a:pPr algn="ctr"/>
            <a:r>
              <a:rPr lang="tr-TR" sz="4000" dirty="0" smtClean="0">
                <a:solidFill>
                  <a:schemeClr val="accent5"/>
                </a:solidFill>
              </a:rPr>
              <a:t>Öğrenci </a:t>
            </a:r>
            <a:r>
              <a:rPr lang="tr-TR" sz="4000" dirty="0">
                <a:solidFill>
                  <a:schemeClr val="accent5"/>
                </a:solidFill>
              </a:rPr>
              <a:t>Bilgi Sistemi</a:t>
            </a:r>
            <a:endParaRPr lang="en-GB" sz="4000" dirty="0">
              <a:solidFill>
                <a:schemeClr val="accent5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000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UZEM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tr-TR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tr-TR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tr-TR" dirty="0" smtClean="0">
                <a:solidFill>
                  <a:srgbClr val="C00000"/>
                </a:solidFill>
              </a:rPr>
              <a:t>Uzaktan </a:t>
            </a:r>
            <a:r>
              <a:rPr lang="tr-TR" dirty="0">
                <a:solidFill>
                  <a:srgbClr val="C00000"/>
                </a:solidFill>
              </a:rPr>
              <a:t>Eğitim Sistemi</a:t>
            </a:r>
          </a:p>
          <a:p>
            <a:pPr marL="0" indent="0" algn="ctr">
              <a:buNone/>
            </a:pP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en-GB" dirty="0">
                <a:solidFill>
                  <a:schemeClr val="accent1"/>
                </a:solidFill>
              </a:rPr>
              <a:t>https://ue.gop.edu.tr/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09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TOGÜ KÜTÜPHANE</a:t>
            </a:r>
            <a:br>
              <a:rPr lang="tr-TR" dirty="0" smtClean="0"/>
            </a:br>
            <a:r>
              <a:rPr lang="en-GB" sz="2200" dirty="0"/>
              <a:t/>
            </a:r>
            <a:br>
              <a:rPr lang="en-GB" sz="2200" dirty="0"/>
            </a:br>
            <a:endParaRPr lang="en-GB" sz="22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655" y="2142837"/>
            <a:ext cx="6964218" cy="3731490"/>
          </a:xfrm>
        </p:spPr>
      </p:pic>
    </p:spTree>
    <p:extLst>
      <p:ext uri="{BB962C8B-B14F-4D97-AF65-F5344CB8AC3E}">
        <p14:creationId xmlns:p14="http://schemas.microsoft.com/office/powerpoint/2010/main" val="225996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7782" y="0"/>
            <a:ext cx="11206018" cy="617696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3074" name="Resim 6" descr="WhatsApp Image 2024-11-08 at 16.03.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383" y="1257300"/>
            <a:ext cx="5807075" cy="568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Resim 11" descr="WhatsApp Image 2025-09-03 at 23.54.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7300"/>
            <a:ext cx="5761038" cy="645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12573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-378690" y="35195"/>
            <a:ext cx="11107528" cy="143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T. C.						 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T.R.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TOKAT GAZİOSMANPAŞA 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NİVERSİTESİ              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TOKAT GAZİOSMANPAŞA UNIVERSITY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ABANCI DİLLER Y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KSEKOKULU	</a:t>
            </a:r>
            <a:r>
              <a:rPr kumimoji="0" lang="en-GB" altLang="en-US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 OF FOREIGN LANGUAGES</a:t>
            </a:r>
            <a:endParaRPr kumimoji="0" lang="en-GB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2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02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-202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EĞİTİM-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ĞRETİM YIL			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-202</a:t>
            </a:r>
            <a:r>
              <a:rPr kumimoji="0" lang="tr-TR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ACADEMIC YEAR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ÖĞRENCİ EL KİTABI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	</a:t>
            </a:r>
            <a:r>
              <a:rPr kumimoji="0" lang="tr-TR" altLang="en-US" sz="1800" b="1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kumimoji="0" lang="en-GB" altLang="en-US" sz="1800" b="1" i="0" u="none" strike="noStrike" cap="none" normalizeH="0" baseline="0" dirty="0" smtClean="0">
                <a:ln>
                  <a:noFill/>
                </a:ln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 HANDBOOK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4762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7712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36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İDARECİLERİMİZ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1"/>
                </a:solidFill>
              </a:rPr>
              <a:t>Yüksekokul Müdürü		:  Prof. Dr. Ayla OĞUZ</a:t>
            </a:r>
          </a:p>
          <a:p>
            <a:r>
              <a:rPr lang="tr-TR" dirty="0">
                <a:solidFill>
                  <a:schemeClr val="accent1"/>
                </a:solidFill>
              </a:rPr>
              <a:t>Yüksekokul </a:t>
            </a:r>
            <a:r>
              <a:rPr lang="tr-TR" dirty="0" smtClean="0">
                <a:solidFill>
                  <a:schemeClr val="accent1"/>
                </a:solidFill>
              </a:rPr>
              <a:t>Müdür Yardımcısı	:  </a:t>
            </a:r>
            <a:r>
              <a:rPr lang="tr-TR" dirty="0" err="1" smtClean="0">
                <a:solidFill>
                  <a:schemeClr val="accent1"/>
                </a:solidFill>
              </a:rPr>
              <a:t>Öğr</a:t>
            </a:r>
            <a:r>
              <a:rPr lang="tr-TR" dirty="0" smtClean="0">
                <a:solidFill>
                  <a:schemeClr val="accent1"/>
                </a:solidFill>
              </a:rPr>
              <a:t>. Gör. Mustafa ÇİĞDEM</a:t>
            </a:r>
          </a:p>
          <a:p>
            <a:r>
              <a:rPr lang="tr-TR" dirty="0">
                <a:solidFill>
                  <a:schemeClr val="accent1"/>
                </a:solidFill>
              </a:rPr>
              <a:t>Yüksekokul </a:t>
            </a:r>
            <a:r>
              <a:rPr lang="tr-TR" dirty="0" smtClean="0">
                <a:solidFill>
                  <a:schemeClr val="accent1"/>
                </a:solidFill>
              </a:rPr>
              <a:t>Müdür Yardımcısı	: </a:t>
            </a:r>
            <a:r>
              <a:rPr lang="tr-TR" dirty="0" err="1" smtClean="0">
                <a:solidFill>
                  <a:schemeClr val="accent1"/>
                </a:solidFill>
              </a:rPr>
              <a:t>Öğr</a:t>
            </a:r>
            <a:r>
              <a:rPr lang="tr-TR" dirty="0" smtClean="0">
                <a:solidFill>
                  <a:schemeClr val="accent1"/>
                </a:solidFill>
              </a:rPr>
              <a:t>. Gör. Muhsin MUMCU</a:t>
            </a:r>
          </a:p>
          <a:p>
            <a:r>
              <a:rPr lang="tr-TR" dirty="0" smtClean="0">
                <a:solidFill>
                  <a:schemeClr val="accent1"/>
                </a:solidFill>
              </a:rPr>
              <a:t>Yüksekokul Sekreteri		: Orhan SEÇKİN  </a:t>
            </a:r>
          </a:p>
          <a:p>
            <a:endParaRPr lang="tr-TR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873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538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dirty="0" smtClean="0">
                <a:solidFill>
                  <a:schemeClr val="accent1"/>
                </a:solidFill>
              </a:rPr>
              <a:t>Öğretim Görevlilerimiz</a:t>
            </a:r>
            <a:endParaRPr lang="en-GB" sz="3200" dirty="0">
              <a:solidFill>
                <a:schemeClr val="accent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099126"/>
            <a:ext cx="10515600" cy="5661891"/>
          </a:xfrm>
        </p:spPr>
        <p:txBody>
          <a:bodyPr>
            <a:normAutofit/>
          </a:bodyPr>
          <a:lstStyle/>
          <a:p>
            <a:pPr algn="ctr"/>
            <a:r>
              <a:rPr lang="tr-TR" sz="2400" dirty="0" err="1" smtClean="0">
                <a:solidFill>
                  <a:schemeClr val="accent5"/>
                </a:solidFill>
              </a:rPr>
              <a:t>Öğr</a:t>
            </a:r>
            <a:r>
              <a:rPr lang="tr-TR" sz="2400" dirty="0" smtClean="0">
                <a:solidFill>
                  <a:schemeClr val="accent5"/>
                </a:solidFill>
              </a:rPr>
              <a:t>. Gör. Mustafa ÇİĞDEM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Gör</a:t>
            </a:r>
            <a:r>
              <a:rPr lang="tr-TR" sz="2400" dirty="0" smtClean="0">
                <a:solidFill>
                  <a:schemeClr val="accent5"/>
                </a:solidFill>
              </a:rPr>
              <a:t>. Muhsin MUMCU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Gör</a:t>
            </a:r>
            <a:r>
              <a:rPr lang="tr-TR" sz="2400" dirty="0" smtClean="0">
                <a:solidFill>
                  <a:schemeClr val="accent5"/>
                </a:solidFill>
              </a:rPr>
              <a:t>. Tülay MUMCU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</a:t>
            </a:r>
            <a:r>
              <a:rPr lang="tr-TR" sz="2400" dirty="0" smtClean="0">
                <a:solidFill>
                  <a:schemeClr val="accent5"/>
                </a:solidFill>
              </a:rPr>
              <a:t>Gör. Burçak TÜRK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Gör</a:t>
            </a:r>
            <a:r>
              <a:rPr lang="tr-TR" sz="2400" dirty="0" smtClean="0">
                <a:solidFill>
                  <a:schemeClr val="accent5"/>
                </a:solidFill>
              </a:rPr>
              <a:t>. Mert GÜÇLÜ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</a:t>
            </a:r>
            <a:r>
              <a:rPr lang="tr-TR" sz="2400" dirty="0" smtClean="0">
                <a:solidFill>
                  <a:schemeClr val="accent5"/>
                </a:solidFill>
              </a:rPr>
              <a:t>Gör. Hatice Tüzün PAÇCI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</a:t>
            </a:r>
            <a:r>
              <a:rPr lang="tr-TR" sz="2400" dirty="0" smtClean="0">
                <a:solidFill>
                  <a:schemeClr val="accent5"/>
                </a:solidFill>
              </a:rPr>
              <a:t>Gör. Özge D. GERÇEKCİOĞLU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Gör</a:t>
            </a:r>
            <a:r>
              <a:rPr lang="tr-TR" sz="2400" dirty="0" smtClean="0">
                <a:solidFill>
                  <a:schemeClr val="accent5"/>
                </a:solidFill>
              </a:rPr>
              <a:t>. Murat ŞENER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Gör</a:t>
            </a:r>
            <a:r>
              <a:rPr lang="tr-TR" sz="2400" dirty="0" smtClean="0">
                <a:solidFill>
                  <a:schemeClr val="accent5"/>
                </a:solidFill>
              </a:rPr>
              <a:t>. Hakan AKKAN</a:t>
            </a:r>
          </a:p>
          <a:p>
            <a:pPr algn="ctr"/>
            <a:r>
              <a:rPr lang="tr-TR" sz="2400" dirty="0" err="1">
                <a:solidFill>
                  <a:schemeClr val="accent5"/>
                </a:solidFill>
              </a:rPr>
              <a:t>Öğr</a:t>
            </a:r>
            <a:r>
              <a:rPr lang="tr-TR" sz="2400" dirty="0">
                <a:solidFill>
                  <a:schemeClr val="accent5"/>
                </a:solidFill>
              </a:rPr>
              <a:t>. </a:t>
            </a:r>
            <a:r>
              <a:rPr lang="tr-TR" sz="2400" dirty="0" smtClean="0">
                <a:solidFill>
                  <a:schemeClr val="accent5"/>
                </a:solidFill>
              </a:rPr>
              <a:t>Gör. Merve KONYAR </a:t>
            </a:r>
            <a:endParaRPr lang="en-GB" sz="2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01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Sınıf Danışmanlarımız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 smtClean="0">
                <a:solidFill>
                  <a:srgbClr val="7030A0"/>
                </a:solidFill>
              </a:rPr>
              <a:t>Prep</a:t>
            </a:r>
            <a:r>
              <a:rPr lang="tr-TR" dirty="0" smtClean="0">
                <a:solidFill>
                  <a:srgbClr val="7030A0"/>
                </a:solidFill>
              </a:rPr>
              <a:t> A: </a:t>
            </a:r>
            <a:r>
              <a:rPr lang="tr-TR" dirty="0" err="1" smtClean="0">
                <a:solidFill>
                  <a:srgbClr val="7030A0"/>
                </a:solidFill>
              </a:rPr>
              <a:t>Öğr</a:t>
            </a:r>
            <a:r>
              <a:rPr lang="tr-TR" dirty="0" smtClean="0">
                <a:solidFill>
                  <a:srgbClr val="7030A0"/>
                </a:solidFill>
              </a:rPr>
              <a:t>. Gör. Murat ŞENER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7030A0"/>
                </a:solidFill>
              </a:rPr>
              <a:t>Prep</a:t>
            </a:r>
            <a:r>
              <a:rPr lang="tr-TR" dirty="0" smtClean="0">
                <a:solidFill>
                  <a:srgbClr val="7030A0"/>
                </a:solidFill>
              </a:rPr>
              <a:t> B: </a:t>
            </a:r>
            <a:r>
              <a:rPr lang="tr-TR" dirty="0" err="1" smtClean="0">
                <a:solidFill>
                  <a:srgbClr val="7030A0"/>
                </a:solidFill>
              </a:rPr>
              <a:t>Öğr</a:t>
            </a:r>
            <a:r>
              <a:rPr lang="tr-TR" dirty="0" smtClean="0">
                <a:solidFill>
                  <a:srgbClr val="7030A0"/>
                </a:solidFill>
              </a:rPr>
              <a:t>. Gör. Tülay MUMCU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7030A0"/>
                </a:solidFill>
              </a:rPr>
              <a:t>Prep</a:t>
            </a:r>
            <a:r>
              <a:rPr lang="tr-TR" dirty="0" smtClean="0">
                <a:solidFill>
                  <a:srgbClr val="7030A0"/>
                </a:solidFill>
              </a:rPr>
              <a:t> D: </a:t>
            </a:r>
            <a:r>
              <a:rPr lang="tr-TR" dirty="0" err="1" smtClean="0">
                <a:solidFill>
                  <a:srgbClr val="7030A0"/>
                </a:solidFill>
              </a:rPr>
              <a:t>Öğr</a:t>
            </a:r>
            <a:r>
              <a:rPr lang="tr-TR" dirty="0" smtClean="0">
                <a:solidFill>
                  <a:srgbClr val="7030A0"/>
                </a:solidFill>
              </a:rPr>
              <a:t>. Gör. Mustafa ÇİĞDEM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04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solidFill>
                  <a:schemeClr val="accent5"/>
                </a:solidFill>
              </a:rPr>
              <a:t>Program Kılavuzu</a:t>
            </a:r>
            <a:endParaRPr lang="en-GB" sz="3200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tr-TR" dirty="0" smtClean="0"/>
              <a:t>Tüm kurlarda verilecek olan derslerin içeriklerine </a:t>
            </a:r>
            <a:r>
              <a:rPr lang="tr-TR" dirty="0"/>
              <a:t>YDYO web </a:t>
            </a:r>
            <a:r>
              <a:rPr lang="tr-TR" dirty="0" smtClean="0"/>
              <a:t>sayfamızda bulunan</a:t>
            </a:r>
          </a:p>
          <a:p>
            <a:pPr marL="0" indent="0" algn="ctr">
              <a:buNone/>
            </a:pPr>
            <a:r>
              <a:rPr lang="tr-TR" dirty="0" smtClean="0"/>
              <a:t>2026-2027 Akademik Yılı </a:t>
            </a:r>
          </a:p>
          <a:p>
            <a:pPr marL="0" indent="0" algn="ctr">
              <a:buNone/>
            </a:pPr>
            <a:r>
              <a:rPr lang="tr-TR" dirty="0" smtClean="0"/>
              <a:t>Dijital Program Kılavuzu Linkinden ulaşabilirsiniz.</a:t>
            </a:r>
          </a:p>
          <a:p>
            <a:pPr marL="0" indent="0" algn="ctr">
              <a:buNone/>
            </a:pPr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yzdd.gop.edu.tr/dpks/program-guide</a:t>
            </a:r>
            <a:endParaRPr lang="tr-TR" dirty="0" smtClean="0"/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987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dirty="0" smtClean="0">
                <a:solidFill>
                  <a:schemeClr val="accent5"/>
                </a:solidFill>
              </a:rPr>
              <a:t>ÇALIŞANLARIMIZ</a:t>
            </a:r>
            <a:endParaRPr lang="en-GB" sz="2800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accent5"/>
                </a:solidFill>
              </a:rPr>
              <a:t>Şeyda ANIT (Yazı İşleri)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Yusuf ÇIRALIK (Öğrenci İşleri)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Şevket ESEN (Destek Personeli)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Tuğba Hanım (Güvenlik)</a:t>
            </a:r>
          </a:p>
          <a:p>
            <a:endParaRPr lang="tr-TR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7030A0"/>
                </a:solidFill>
              </a:rPr>
              <a:t>Kur Sistemi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>
                <a:solidFill>
                  <a:schemeClr val="accent5"/>
                </a:solidFill>
              </a:rPr>
              <a:t>Grup 1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A1 (</a:t>
            </a:r>
            <a:r>
              <a:rPr lang="tr-TR" dirty="0" err="1" smtClean="0">
                <a:solidFill>
                  <a:schemeClr val="accent5"/>
                </a:solidFill>
              </a:rPr>
              <a:t>Beginner</a:t>
            </a:r>
            <a:r>
              <a:rPr lang="tr-TR" dirty="0" smtClean="0">
                <a:solidFill>
                  <a:schemeClr val="accent5"/>
                </a:solidFill>
              </a:rPr>
              <a:t>) + A2 (</a:t>
            </a:r>
            <a:r>
              <a:rPr lang="tr-TR" dirty="0" err="1" smtClean="0">
                <a:solidFill>
                  <a:schemeClr val="accent5"/>
                </a:solidFill>
              </a:rPr>
              <a:t>Elementary</a:t>
            </a:r>
            <a:r>
              <a:rPr lang="tr-TR" dirty="0" smtClean="0">
                <a:solidFill>
                  <a:schemeClr val="accent5"/>
                </a:solidFill>
              </a:rPr>
              <a:t>) 	= 14 hafta	(Güz Dönemi)</a:t>
            </a:r>
            <a:endParaRPr lang="tr-TR" dirty="0">
              <a:solidFill>
                <a:schemeClr val="accent5"/>
              </a:solidFill>
            </a:endParaRPr>
          </a:p>
          <a:p>
            <a:r>
              <a:rPr lang="tr-TR" dirty="0" smtClean="0">
                <a:solidFill>
                  <a:schemeClr val="accent5"/>
                </a:solidFill>
              </a:rPr>
              <a:t>B1 (</a:t>
            </a:r>
            <a:r>
              <a:rPr lang="tr-TR" dirty="0" err="1" smtClean="0">
                <a:solidFill>
                  <a:schemeClr val="accent5"/>
                </a:solidFill>
              </a:rPr>
              <a:t>Pre-intermediate</a:t>
            </a:r>
            <a:r>
              <a:rPr lang="tr-TR" dirty="0" smtClean="0">
                <a:solidFill>
                  <a:schemeClr val="accent5"/>
                </a:solidFill>
              </a:rPr>
              <a:t>)		  	 = 14 hafta   	(Bahar Dönemi)		 </a:t>
            </a:r>
          </a:p>
          <a:p>
            <a:pPr marL="0" indent="0">
              <a:buNone/>
            </a:pPr>
            <a:endParaRPr lang="tr-TR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Grup 2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A2 (</a:t>
            </a:r>
            <a:r>
              <a:rPr lang="tr-TR" dirty="0" err="1" smtClean="0">
                <a:solidFill>
                  <a:schemeClr val="accent5"/>
                </a:solidFill>
              </a:rPr>
              <a:t>Elementary</a:t>
            </a:r>
            <a:r>
              <a:rPr lang="tr-TR" dirty="0" smtClean="0">
                <a:solidFill>
                  <a:schemeClr val="accent5"/>
                </a:solidFill>
              </a:rPr>
              <a:t>) + B1 (</a:t>
            </a:r>
            <a:r>
              <a:rPr lang="tr-TR" dirty="0" err="1" smtClean="0">
                <a:solidFill>
                  <a:schemeClr val="accent5"/>
                </a:solidFill>
              </a:rPr>
              <a:t>Pre-intermediate</a:t>
            </a:r>
            <a:r>
              <a:rPr lang="tr-TR" dirty="0" smtClean="0">
                <a:solidFill>
                  <a:schemeClr val="accent5"/>
                </a:solidFill>
              </a:rPr>
              <a:t>)	= 14 hafta (Güz Dönemi)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B1 Plus( </a:t>
            </a:r>
            <a:r>
              <a:rPr lang="tr-TR" dirty="0" err="1" smtClean="0">
                <a:solidFill>
                  <a:schemeClr val="accent5"/>
                </a:solidFill>
              </a:rPr>
              <a:t>Intermediate</a:t>
            </a:r>
            <a:r>
              <a:rPr lang="tr-TR" dirty="0" smtClean="0">
                <a:solidFill>
                  <a:schemeClr val="accent5"/>
                </a:solidFill>
              </a:rPr>
              <a:t>)			= 14 hafta (Bahar Dönemi)</a:t>
            </a:r>
          </a:p>
          <a:p>
            <a:endParaRPr lang="tr-TR" dirty="0">
              <a:solidFill>
                <a:schemeClr val="accent5"/>
              </a:solidFill>
            </a:endParaRPr>
          </a:p>
          <a:p>
            <a:r>
              <a:rPr lang="tr-TR" dirty="0" smtClean="0">
                <a:solidFill>
                  <a:schemeClr val="accent5"/>
                </a:solidFill>
              </a:rPr>
              <a:t>Grup 3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B1 (</a:t>
            </a:r>
            <a:r>
              <a:rPr lang="tr-TR" dirty="0" err="1" smtClean="0">
                <a:solidFill>
                  <a:schemeClr val="accent5"/>
                </a:solidFill>
              </a:rPr>
              <a:t>Pre-intermedaite</a:t>
            </a:r>
            <a:r>
              <a:rPr lang="tr-TR" dirty="0" smtClean="0">
                <a:solidFill>
                  <a:schemeClr val="accent5"/>
                </a:solidFill>
              </a:rPr>
              <a:t>)+B1 Plus (</a:t>
            </a:r>
            <a:r>
              <a:rPr lang="tr-TR" dirty="0" err="1" smtClean="0">
                <a:solidFill>
                  <a:schemeClr val="accent5"/>
                </a:solidFill>
              </a:rPr>
              <a:t>Intermediate</a:t>
            </a:r>
            <a:r>
              <a:rPr lang="tr-TR" dirty="0" smtClean="0">
                <a:solidFill>
                  <a:schemeClr val="accent5"/>
                </a:solidFill>
              </a:rPr>
              <a:t>)	= 14 hafta (Güz Dönemi)</a:t>
            </a:r>
          </a:p>
          <a:p>
            <a:r>
              <a:rPr lang="tr-TR" dirty="0" smtClean="0">
                <a:solidFill>
                  <a:schemeClr val="accent5"/>
                </a:solidFill>
              </a:rPr>
              <a:t>B2: (</a:t>
            </a:r>
            <a:r>
              <a:rPr lang="tr-TR" dirty="0" err="1" smtClean="0">
                <a:solidFill>
                  <a:schemeClr val="accent5"/>
                </a:solidFill>
              </a:rPr>
              <a:t>Upper-intermediate</a:t>
            </a:r>
            <a:r>
              <a:rPr lang="tr-TR" dirty="0" smtClean="0">
                <a:solidFill>
                  <a:schemeClr val="accent5"/>
                </a:solidFill>
              </a:rPr>
              <a:t>)			=14 hafta (Bahar Dönemi)</a:t>
            </a:r>
            <a:endParaRPr lang="en-GB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solidFill>
                  <a:schemeClr val="accent5"/>
                </a:solidFill>
              </a:rPr>
              <a:t>Derslere Devam/Devamsızlık Durumu</a:t>
            </a:r>
            <a:endParaRPr lang="en-GB" sz="3200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002060"/>
                </a:solidFill>
              </a:rPr>
              <a:t> Hazırlık Eğitim Süresi Bir Yıldır.</a:t>
            </a:r>
          </a:p>
          <a:p>
            <a:endParaRPr lang="tr-TR" dirty="0" smtClean="0">
              <a:solidFill>
                <a:srgbClr val="002060"/>
              </a:solidFill>
            </a:endParaRPr>
          </a:p>
          <a:p>
            <a:r>
              <a:rPr lang="tr-TR" dirty="0" smtClean="0">
                <a:solidFill>
                  <a:srgbClr val="002060"/>
                </a:solidFill>
              </a:rPr>
              <a:t>Güz ve Bahar yarıyılı olmak üzere bir yıl verilen tüm derslerin </a:t>
            </a:r>
            <a:r>
              <a:rPr lang="tr-TR" dirty="0">
                <a:solidFill>
                  <a:srgbClr val="002060"/>
                </a:solidFill>
              </a:rPr>
              <a:t>en az </a:t>
            </a:r>
            <a:r>
              <a:rPr lang="tr-TR" dirty="0" smtClean="0">
                <a:solidFill>
                  <a:srgbClr val="002060"/>
                </a:solidFill>
              </a:rPr>
              <a:t>   % 85 </a:t>
            </a:r>
            <a:r>
              <a:rPr lang="tr-TR" dirty="0">
                <a:solidFill>
                  <a:srgbClr val="002060"/>
                </a:solidFill>
              </a:rPr>
              <a:t>‘ine devam edilmesi zorunludur.  </a:t>
            </a:r>
            <a:endParaRPr lang="tr-TR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tr-TR" dirty="0">
              <a:solidFill>
                <a:srgbClr val="002060"/>
              </a:solidFill>
            </a:endParaRPr>
          </a:p>
          <a:p>
            <a:r>
              <a:rPr lang="tr-TR" u="sng" dirty="0">
                <a:solidFill>
                  <a:srgbClr val="002060"/>
                </a:solidFill>
              </a:rPr>
              <a:t>Raporlu olunan süreler devamsızlıktan sayılır</a:t>
            </a:r>
            <a:r>
              <a:rPr lang="tr-TR" u="sng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tr-TR" u="sng" dirty="0">
              <a:solidFill>
                <a:srgbClr val="002060"/>
              </a:solidFill>
            </a:endParaRPr>
          </a:p>
          <a:p>
            <a:r>
              <a:rPr lang="tr-TR" dirty="0">
                <a:solidFill>
                  <a:srgbClr val="002060"/>
                </a:solidFill>
              </a:rPr>
              <a:t>Raporlar sadece ara sınavlar için geçerlidir; </a:t>
            </a:r>
            <a:r>
              <a:rPr lang="tr-TR" dirty="0" err="1">
                <a:solidFill>
                  <a:srgbClr val="002060"/>
                </a:solidFill>
              </a:rPr>
              <a:t>quiz</a:t>
            </a:r>
            <a:r>
              <a:rPr lang="tr-TR" dirty="0">
                <a:solidFill>
                  <a:srgbClr val="002060"/>
                </a:solidFill>
              </a:rPr>
              <a:t> ve final sınavları için geçerli değildir.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82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dirty="0">
                <a:solidFill>
                  <a:srgbClr val="C00000"/>
                </a:solidFill>
              </a:rPr>
              <a:t>BAŞARI DURUMU</a:t>
            </a:r>
            <a:endParaRPr lang="en-GB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50109"/>
            <a:ext cx="10515600" cy="4726854"/>
          </a:xfrm>
        </p:spPr>
        <p:txBody>
          <a:bodyPr>
            <a:normAutofit fontScale="92500" lnSpcReduction="20000"/>
          </a:bodyPr>
          <a:lstStyle/>
          <a:p>
            <a:r>
              <a:rPr lang="en-GB" dirty="0" err="1"/>
              <a:t>Öğrenciler</a:t>
            </a:r>
            <a:r>
              <a:rPr lang="en-GB" dirty="0"/>
              <a:t> her </a:t>
            </a:r>
            <a:r>
              <a:rPr lang="tr-TR" dirty="0" smtClean="0"/>
              <a:t>yarıyılda</a:t>
            </a:r>
            <a:r>
              <a:rPr lang="en-GB" dirty="0" smtClean="0"/>
              <a:t> </a:t>
            </a:r>
            <a:r>
              <a:rPr lang="en-GB" dirty="0" err="1"/>
              <a:t>yapılan</a:t>
            </a:r>
            <a:r>
              <a:rPr lang="en-GB" dirty="0"/>
              <a:t> </a:t>
            </a:r>
            <a:r>
              <a:rPr lang="en-GB" dirty="0" err="1"/>
              <a:t>aşağıda</a:t>
            </a:r>
            <a:r>
              <a:rPr lang="en-GB" dirty="0"/>
              <a:t> </a:t>
            </a:r>
            <a:r>
              <a:rPr lang="en-GB" dirty="0" err="1"/>
              <a:t>belirtilen</a:t>
            </a:r>
            <a:r>
              <a:rPr lang="en-GB" dirty="0"/>
              <a:t> </a:t>
            </a:r>
            <a:r>
              <a:rPr lang="en-GB" dirty="0" err="1"/>
              <a:t>sınavlara</a:t>
            </a:r>
            <a:r>
              <a:rPr lang="en-GB" dirty="0"/>
              <a:t> </a:t>
            </a:r>
            <a:r>
              <a:rPr lang="en-GB" dirty="0" err="1" smtClean="0"/>
              <a:t>girerler</a:t>
            </a:r>
            <a:r>
              <a:rPr lang="tr-TR" dirty="0" smtClean="0"/>
              <a:t>.  </a:t>
            </a:r>
            <a:r>
              <a:rPr lang="tr-TR" dirty="0"/>
              <a:t>B</a:t>
            </a:r>
            <a:r>
              <a:rPr lang="en-GB" dirty="0" smtClean="0"/>
              <a:t>u </a:t>
            </a:r>
            <a:r>
              <a:rPr lang="en-GB" dirty="0" err="1"/>
              <a:t>sınavlardan</a:t>
            </a:r>
            <a:r>
              <a:rPr lang="en-GB" dirty="0"/>
              <a:t> </a:t>
            </a:r>
            <a:r>
              <a:rPr lang="en-GB" dirty="0" err="1"/>
              <a:t>aldıkları</a:t>
            </a:r>
            <a:r>
              <a:rPr lang="en-GB" dirty="0"/>
              <a:t> </a:t>
            </a:r>
            <a:r>
              <a:rPr lang="en-GB" dirty="0" err="1"/>
              <a:t>notların</a:t>
            </a:r>
            <a:r>
              <a:rPr lang="en-GB" dirty="0"/>
              <a:t> </a:t>
            </a:r>
            <a:r>
              <a:rPr lang="en-GB" dirty="0" err="1"/>
              <a:t>belirtilen</a:t>
            </a:r>
            <a:r>
              <a:rPr lang="en-GB" dirty="0"/>
              <a:t> </a:t>
            </a:r>
            <a:r>
              <a:rPr lang="en-GB" dirty="0" err="1"/>
              <a:t>yüzdeliklerinin</a:t>
            </a:r>
            <a:r>
              <a:rPr lang="en-GB" dirty="0"/>
              <a:t> </a:t>
            </a:r>
            <a:r>
              <a:rPr lang="en-GB" dirty="0" err="1"/>
              <a:t>toplamı</a:t>
            </a:r>
            <a:r>
              <a:rPr lang="en-GB" dirty="0"/>
              <a:t> her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b="1" u="sng" dirty="0"/>
              <a:t>70 </a:t>
            </a:r>
            <a:r>
              <a:rPr lang="en-GB" b="1" u="sng" dirty="0" err="1"/>
              <a:t>olmalıdır</a:t>
            </a:r>
            <a:r>
              <a:rPr lang="en-GB" dirty="0"/>
              <a:t>. Bu </a:t>
            </a:r>
            <a:r>
              <a:rPr lang="en-GB" dirty="0" err="1"/>
              <a:t>sınavlar</a:t>
            </a:r>
            <a:r>
              <a:rPr lang="en-GB" dirty="0"/>
              <a:t> </a:t>
            </a:r>
            <a:r>
              <a:rPr lang="en-GB" dirty="0" err="1"/>
              <a:t>şunlardır</a:t>
            </a:r>
            <a:r>
              <a:rPr lang="en-GB" dirty="0"/>
              <a:t>:</a:t>
            </a:r>
          </a:p>
          <a:p>
            <a:r>
              <a:rPr lang="en-GB" dirty="0" smtClean="0"/>
              <a:t> </a:t>
            </a:r>
            <a:r>
              <a:rPr lang="en-GB" dirty="0"/>
              <a:t>Quiz (% 15)</a:t>
            </a:r>
          </a:p>
          <a:p>
            <a:r>
              <a:rPr lang="en-GB" dirty="0" err="1" smtClean="0"/>
              <a:t>Arasınav</a:t>
            </a:r>
            <a:r>
              <a:rPr lang="en-GB" dirty="0" smtClean="0"/>
              <a:t> </a:t>
            </a:r>
            <a:r>
              <a:rPr lang="en-GB" dirty="0"/>
              <a:t>(%20)</a:t>
            </a:r>
          </a:p>
          <a:p>
            <a:r>
              <a:rPr lang="en-GB" dirty="0" smtClean="0"/>
              <a:t> </a:t>
            </a:r>
            <a:r>
              <a:rPr lang="en-GB" dirty="0" err="1"/>
              <a:t>Yazma</a:t>
            </a:r>
            <a:r>
              <a:rPr lang="en-GB" dirty="0"/>
              <a:t> </a:t>
            </a:r>
            <a:r>
              <a:rPr lang="en-GB" dirty="0" err="1"/>
              <a:t>Becerisi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Portfolio (%10)</a:t>
            </a:r>
          </a:p>
          <a:p>
            <a:r>
              <a:rPr lang="en-GB" dirty="0" smtClean="0"/>
              <a:t> </a:t>
            </a:r>
            <a:r>
              <a:rPr lang="en-GB" dirty="0" err="1"/>
              <a:t>Sunum</a:t>
            </a:r>
            <a:r>
              <a:rPr lang="en-GB" dirty="0"/>
              <a:t> </a:t>
            </a:r>
            <a:r>
              <a:rPr lang="en-GB" dirty="0" err="1"/>
              <a:t>Yapma</a:t>
            </a:r>
            <a:r>
              <a:rPr lang="en-GB" dirty="0"/>
              <a:t> (%10)</a:t>
            </a:r>
          </a:p>
          <a:p>
            <a:r>
              <a:rPr lang="tr-TR" dirty="0" err="1" smtClean="0"/>
              <a:t>Sınıfiçi</a:t>
            </a:r>
            <a:r>
              <a:rPr lang="tr-TR" dirty="0" smtClean="0"/>
              <a:t> Performans</a:t>
            </a:r>
            <a:r>
              <a:rPr lang="en-GB" dirty="0" smtClean="0"/>
              <a:t> </a:t>
            </a:r>
            <a:r>
              <a:rPr lang="en-GB" dirty="0"/>
              <a:t>(%5)</a:t>
            </a:r>
          </a:p>
          <a:p>
            <a:r>
              <a:rPr lang="en-GB" dirty="0" smtClean="0"/>
              <a:t> </a:t>
            </a:r>
            <a:r>
              <a:rPr lang="en-GB" dirty="0"/>
              <a:t>Kur </a:t>
            </a:r>
            <a:r>
              <a:rPr lang="en-GB" dirty="0" err="1"/>
              <a:t>Tamamlama</a:t>
            </a:r>
            <a:r>
              <a:rPr lang="en-GB" dirty="0"/>
              <a:t> </a:t>
            </a:r>
            <a:r>
              <a:rPr lang="en-GB" dirty="0" err="1"/>
              <a:t>Sınavı</a:t>
            </a:r>
            <a:r>
              <a:rPr lang="en-GB" dirty="0"/>
              <a:t> (%40</a:t>
            </a:r>
            <a:r>
              <a:rPr lang="en-GB" dirty="0" smtClean="0"/>
              <a:t>)</a:t>
            </a:r>
            <a:endParaRPr lang="tr-TR" dirty="0" smtClean="0"/>
          </a:p>
          <a:p>
            <a:r>
              <a:rPr lang="tr-TR" dirty="0" smtClean="0"/>
              <a:t>Zorunlu hazırlık sınıflarında başarılı olmak için en az B1+ kurunu başarı ile tamamlamak ve yıl boyunca verilen derslerin % 85 ine devam zorunluluğu vardır.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68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> </a:t>
            </a:r>
            <a:r>
              <a:rPr lang="en-GB" sz="2700" dirty="0" smtClean="0">
                <a:solidFill>
                  <a:schemeClr val="accent5"/>
                </a:solidFill>
              </a:rPr>
              <a:t>TOKAT </a:t>
            </a:r>
            <a:r>
              <a:rPr lang="en-GB" sz="2700" dirty="0">
                <a:solidFill>
                  <a:schemeClr val="accent5"/>
                </a:solidFill>
              </a:rPr>
              <a:t>GAZIOSMANPAŞA UNIVERSITY</a:t>
            </a:r>
            <a:br>
              <a:rPr lang="en-GB" sz="2700" dirty="0">
                <a:solidFill>
                  <a:schemeClr val="accent5"/>
                </a:solidFill>
              </a:rPr>
            </a:br>
            <a:r>
              <a:rPr lang="en-GB" sz="2700" dirty="0">
                <a:solidFill>
                  <a:schemeClr val="accent5"/>
                </a:solidFill>
              </a:rPr>
              <a:t>SCHOOL OF FOREIGN LANGUAGES</a:t>
            </a:r>
            <a:br>
              <a:rPr lang="en-GB" sz="2700" dirty="0">
                <a:solidFill>
                  <a:schemeClr val="accent5"/>
                </a:solidFill>
              </a:rPr>
            </a:br>
            <a:r>
              <a:rPr lang="en-GB" sz="2700" dirty="0">
                <a:solidFill>
                  <a:schemeClr val="accent5"/>
                </a:solidFill>
              </a:rPr>
              <a:t>2026-2027 ACADEMIC YEAR </a:t>
            </a:r>
            <a:r>
              <a:rPr lang="en-GB" sz="2700" dirty="0" smtClean="0">
                <a:solidFill>
                  <a:schemeClr val="accent5"/>
                </a:solidFill>
              </a:rPr>
              <a:t>CALENDAR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FALL TERM</a:t>
            </a:r>
            <a:endParaRPr kumimoji="0" lang="en-GB" alt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SPRING TERM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GB" dirty="0"/>
          </a:p>
          <a:p>
            <a:r>
              <a:rPr lang="en-GB" dirty="0"/>
              <a:t> </a:t>
            </a:r>
            <a:r>
              <a:rPr lang="en-GB" dirty="0" smtClean="0"/>
              <a:t>FALL </a:t>
            </a:r>
            <a:r>
              <a:rPr lang="en-GB" dirty="0"/>
              <a:t>TERM </a:t>
            </a:r>
            <a:endParaRPr lang="tr-TR" dirty="0" smtClean="0"/>
          </a:p>
          <a:p>
            <a:r>
              <a:rPr lang="en-GB" dirty="0" smtClean="0"/>
              <a:t>Proficiency </a:t>
            </a:r>
            <a:r>
              <a:rPr lang="en-GB" dirty="0"/>
              <a:t>Exam- Written Section 	</a:t>
            </a:r>
            <a:r>
              <a:rPr lang="tr-TR" dirty="0" smtClean="0"/>
              <a:t>		</a:t>
            </a:r>
            <a:r>
              <a:rPr lang="en-GB" dirty="0" smtClean="0"/>
              <a:t>September </a:t>
            </a:r>
            <a:r>
              <a:rPr lang="en-GB" dirty="0"/>
              <a:t>22, 2026 	</a:t>
            </a:r>
          </a:p>
          <a:p>
            <a:r>
              <a:rPr lang="en-GB" dirty="0"/>
              <a:t>Proficiency Exam- Listening, Writing, Speaking 	September 23, 2026 	</a:t>
            </a:r>
          </a:p>
          <a:p>
            <a:r>
              <a:rPr lang="en-GB" dirty="0"/>
              <a:t>Placement Test 	</a:t>
            </a:r>
            <a:r>
              <a:rPr lang="tr-TR" dirty="0" smtClean="0"/>
              <a:t>				</a:t>
            </a:r>
            <a:r>
              <a:rPr lang="en-GB" dirty="0" smtClean="0"/>
              <a:t>September </a:t>
            </a:r>
            <a:r>
              <a:rPr lang="en-GB" dirty="0"/>
              <a:t>24, 2026 	</a:t>
            </a:r>
          </a:p>
          <a:p>
            <a:r>
              <a:rPr lang="en-GB" dirty="0" smtClean="0"/>
              <a:t>Or</a:t>
            </a:r>
            <a:r>
              <a:rPr lang="tr-TR" dirty="0" smtClean="0"/>
              <a:t>i</a:t>
            </a:r>
            <a:r>
              <a:rPr lang="en-GB" dirty="0" err="1" smtClean="0"/>
              <a:t>entation</a:t>
            </a:r>
            <a:r>
              <a:rPr lang="en-GB" dirty="0" smtClean="0"/>
              <a:t> </a:t>
            </a:r>
            <a:r>
              <a:rPr lang="en-GB" dirty="0"/>
              <a:t>	</a:t>
            </a:r>
            <a:r>
              <a:rPr lang="tr-TR" dirty="0" smtClean="0"/>
              <a:t>					</a:t>
            </a:r>
            <a:r>
              <a:rPr lang="en-GB" dirty="0" smtClean="0"/>
              <a:t>September </a:t>
            </a:r>
            <a:r>
              <a:rPr lang="en-GB" dirty="0"/>
              <a:t>25, 2026 	</a:t>
            </a:r>
          </a:p>
          <a:p>
            <a:r>
              <a:rPr lang="en-GB" dirty="0"/>
              <a:t>The Beginning of the Classes 	</a:t>
            </a:r>
            <a:r>
              <a:rPr lang="tr-TR" dirty="0" smtClean="0"/>
              <a:t>		</a:t>
            </a:r>
            <a:r>
              <a:rPr lang="en-GB" dirty="0" smtClean="0"/>
              <a:t>September </a:t>
            </a:r>
            <a:r>
              <a:rPr lang="en-GB" dirty="0"/>
              <a:t>28, 2026 	</a:t>
            </a:r>
          </a:p>
          <a:p>
            <a:r>
              <a:rPr lang="en-GB" dirty="0"/>
              <a:t>Midterm Exams 	</a:t>
            </a:r>
            <a:r>
              <a:rPr lang="tr-TR" dirty="0" smtClean="0"/>
              <a:t>				</a:t>
            </a:r>
            <a:r>
              <a:rPr lang="en-GB" dirty="0" smtClean="0"/>
              <a:t>November </a:t>
            </a:r>
            <a:r>
              <a:rPr lang="en-GB" dirty="0"/>
              <a:t>16-20, 2026 	</a:t>
            </a:r>
          </a:p>
          <a:p>
            <a:r>
              <a:rPr lang="en-GB" dirty="0"/>
              <a:t>The End of the Classes 	</a:t>
            </a:r>
            <a:r>
              <a:rPr lang="tr-TR" dirty="0" smtClean="0"/>
              <a:t>			</a:t>
            </a:r>
            <a:r>
              <a:rPr lang="en-GB" dirty="0" smtClean="0"/>
              <a:t>January </a:t>
            </a:r>
            <a:r>
              <a:rPr lang="en-GB" dirty="0"/>
              <a:t>8, 2027 	</a:t>
            </a:r>
          </a:p>
          <a:p>
            <a:r>
              <a:rPr lang="en-GB" dirty="0"/>
              <a:t>Final Exams 	</a:t>
            </a:r>
            <a:r>
              <a:rPr lang="tr-TR" dirty="0" smtClean="0"/>
              <a:t>					</a:t>
            </a:r>
            <a:r>
              <a:rPr lang="en-GB" dirty="0" smtClean="0"/>
              <a:t>January </a:t>
            </a:r>
            <a:r>
              <a:rPr lang="en-GB" dirty="0"/>
              <a:t>11-12, 2027 	</a:t>
            </a:r>
          </a:p>
        </p:txBody>
      </p:sp>
    </p:spTree>
    <p:extLst>
      <p:ext uri="{BB962C8B-B14F-4D97-AF65-F5344CB8AC3E}">
        <p14:creationId xmlns:p14="http://schemas.microsoft.com/office/powerpoint/2010/main" val="114590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 </a:t>
            </a:r>
            <a:r>
              <a:rPr lang="en-GB" dirty="0">
                <a:solidFill>
                  <a:schemeClr val="accent5"/>
                </a:solidFill>
              </a:rPr>
              <a:t>SPRING TERM </a:t>
            </a:r>
            <a:endParaRPr lang="tr-TR" dirty="0" smtClean="0">
              <a:solidFill>
                <a:schemeClr val="accent5"/>
              </a:solidFill>
            </a:endParaRPr>
          </a:p>
          <a:p>
            <a:r>
              <a:rPr lang="en-GB" dirty="0" smtClean="0"/>
              <a:t>The </a:t>
            </a:r>
            <a:r>
              <a:rPr lang="en-GB" dirty="0"/>
              <a:t>Beginning of the Classes 	</a:t>
            </a:r>
            <a:r>
              <a:rPr lang="tr-TR" dirty="0" smtClean="0"/>
              <a:t>	</a:t>
            </a:r>
            <a:r>
              <a:rPr lang="en-GB" dirty="0" smtClean="0"/>
              <a:t>February </a:t>
            </a:r>
            <a:r>
              <a:rPr lang="en-GB" dirty="0"/>
              <a:t>1, 2027 	</a:t>
            </a:r>
          </a:p>
          <a:p>
            <a:r>
              <a:rPr lang="en-GB" dirty="0"/>
              <a:t>Midterm Exams 	</a:t>
            </a:r>
            <a:r>
              <a:rPr lang="tr-TR" dirty="0" smtClean="0"/>
              <a:t>			</a:t>
            </a:r>
            <a:r>
              <a:rPr lang="en-GB" dirty="0" smtClean="0"/>
              <a:t>April </a:t>
            </a:r>
            <a:r>
              <a:rPr lang="en-GB" dirty="0"/>
              <a:t>5-8, 2027 	</a:t>
            </a:r>
          </a:p>
          <a:p>
            <a:r>
              <a:rPr lang="en-GB" dirty="0"/>
              <a:t>The End of the Classes 	</a:t>
            </a:r>
            <a:r>
              <a:rPr lang="tr-TR" dirty="0" smtClean="0"/>
              <a:t>		</a:t>
            </a:r>
            <a:r>
              <a:rPr lang="en-GB" dirty="0" err="1" smtClean="0"/>
              <a:t>Mayıs</a:t>
            </a:r>
            <a:r>
              <a:rPr lang="en-GB" dirty="0" smtClean="0"/>
              <a:t> </a:t>
            </a:r>
            <a:r>
              <a:rPr lang="en-GB" dirty="0"/>
              <a:t>28, 2027 	</a:t>
            </a:r>
          </a:p>
          <a:p>
            <a:r>
              <a:rPr lang="en-GB" dirty="0"/>
              <a:t>Final Exams 	</a:t>
            </a:r>
            <a:r>
              <a:rPr lang="tr-TR" dirty="0" smtClean="0"/>
              <a:t>			</a:t>
            </a:r>
            <a:r>
              <a:rPr lang="en-GB" dirty="0" smtClean="0"/>
              <a:t>June </a:t>
            </a:r>
            <a:r>
              <a:rPr lang="en-GB" dirty="0"/>
              <a:t>1-4, 2027 2027 	</a:t>
            </a:r>
          </a:p>
        </p:txBody>
      </p:sp>
    </p:spTree>
    <p:extLst>
      <p:ext uri="{BB962C8B-B14F-4D97-AF65-F5344CB8AC3E}">
        <p14:creationId xmlns:p14="http://schemas.microsoft.com/office/powerpoint/2010/main" val="332041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döneminde</a:t>
            </a:r>
            <a:r>
              <a:rPr lang="en-GB" dirty="0"/>
              <a:t> </a:t>
            </a:r>
            <a:r>
              <a:rPr lang="en-GB" dirty="0" err="1"/>
              <a:t>başarısız</a:t>
            </a:r>
            <a:r>
              <a:rPr lang="en-GB" dirty="0"/>
              <a:t> </a:t>
            </a:r>
            <a:r>
              <a:rPr lang="en-GB" dirty="0" err="1"/>
              <a:t>olan</a:t>
            </a:r>
            <a:r>
              <a:rPr lang="en-GB" dirty="0"/>
              <a:t> </a:t>
            </a:r>
            <a:r>
              <a:rPr lang="en-GB" dirty="0" err="1"/>
              <a:t>öğrenciler</a:t>
            </a:r>
            <a:r>
              <a:rPr lang="en-GB" dirty="0"/>
              <a:t>, </a:t>
            </a:r>
            <a:r>
              <a:rPr lang="en-GB" dirty="0" err="1"/>
              <a:t>başarısız</a:t>
            </a:r>
            <a:r>
              <a:rPr lang="en-GB" dirty="0"/>
              <a:t> </a:t>
            </a:r>
            <a:r>
              <a:rPr lang="en-GB" dirty="0" err="1"/>
              <a:t>oldukları</a:t>
            </a:r>
            <a:r>
              <a:rPr lang="en-GB" dirty="0"/>
              <a:t> kuru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en-GB" dirty="0" err="1" smtClean="0"/>
              <a:t>tekrar</a:t>
            </a:r>
            <a:r>
              <a:rPr lang="en-GB" dirty="0" smtClean="0"/>
              <a:t> </a:t>
            </a:r>
            <a:r>
              <a:rPr lang="en-GB" dirty="0" err="1"/>
              <a:t>etmek</a:t>
            </a:r>
            <a:r>
              <a:rPr lang="en-GB" dirty="0"/>
              <a:t> </a:t>
            </a:r>
            <a:r>
              <a:rPr lang="en-GB" dirty="0" err="1"/>
              <a:t>zorundadırlar</a:t>
            </a:r>
            <a:r>
              <a:rPr lang="en-GB" dirty="0" smtClean="0"/>
              <a:t>.</a:t>
            </a:r>
            <a:endParaRPr lang="tr-TR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tr-TR" dirty="0">
                <a:solidFill>
                  <a:srgbClr val="002060"/>
                </a:solidFill>
              </a:rPr>
              <a:t>Z</a:t>
            </a:r>
            <a:r>
              <a:rPr lang="tr-TR" dirty="0" smtClean="0">
                <a:solidFill>
                  <a:srgbClr val="002060"/>
                </a:solidFill>
              </a:rPr>
              <a:t>orunlu </a:t>
            </a:r>
            <a:r>
              <a:rPr lang="tr-TR" dirty="0">
                <a:solidFill>
                  <a:srgbClr val="002060"/>
                </a:solidFill>
              </a:rPr>
              <a:t>h</a:t>
            </a:r>
            <a:r>
              <a:rPr lang="tr-TR" dirty="0" smtClean="0">
                <a:solidFill>
                  <a:srgbClr val="002060"/>
                </a:solidFill>
              </a:rPr>
              <a:t>azırlık </a:t>
            </a:r>
            <a:r>
              <a:rPr lang="tr-TR" dirty="0">
                <a:solidFill>
                  <a:srgbClr val="002060"/>
                </a:solidFill>
              </a:rPr>
              <a:t>sınıfına sadece 2 yıl </a:t>
            </a:r>
            <a:r>
              <a:rPr lang="tr-TR" dirty="0" smtClean="0">
                <a:solidFill>
                  <a:srgbClr val="002060"/>
                </a:solidFill>
              </a:rPr>
              <a:t>devam </a:t>
            </a:r>
            <a:r>
              <a:rPr lang="tr-TR" dirty="0">
                <a:solidFill>
                  <a:srgbClr val="002060"/>
                </a:solidFill>
              </a:rPr>
              <a:t>edilebilir</a:t>
            </a:r>
            <a:r>
              <a:rPr lang="tr-TR" dirty="0" smtClean="0">
                <a:solidFill>
                  <a:srgbClr val="002060"/>
                </a:solidFill>
              </a:rPr>
              <a:t>. </a:t>
            </a:r>
            <a:endParaRPr lang="tr-TR" dirty="0">
              <a:solidFill>
                <a:srgbClr val="00206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526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rgbClr val="002060"/>
                </a:solidFill>
              </a:rPr>
              <a:t>İsteğe bağlı hazırlık </a:t>
            </a:r>
            <a:r>
              <a:rPr lang="tr-TR" dirty="0" smtClean="0">
                <a:solidFill>
                  <a:srgbClr val="002060"/>
                </a:solidFill>
              </a:rPr>
              <a:t>sınıfı öğrencileri, </a:t>
            </a:r>
            <a:r>
              <a:rPr lang="tr-TR" dirty="0">
                <a:solidFill>
                  <a:srgbClr val="002060"/>
                </a:solidFill>
              </a:rPr>
              <a:t>başarılı olmaları durumunda </a:t>
            </a:r>
            <a:r>
              <a:rPr lang="tr-TR" dirty="0" smtClean="0">
                <a:solidFill>
                  <a:srgbClr val="002060"/>
                </a:solidFill>
              </a:rPr>
              <a:t>1</a:t>
            </a:r>
            <a:r>
              <a:rPr lang="tr-TR" dirty="0">
                <a:solidFill>
                  <a:srgbClr val="002060"/>
                </a:solidFill>
              </a:rPr>
              <a:t>. sınıfta alacakları İngilizce dersinden isterlerse muaf olabilirler.  Bunun için kayıtlı oldukları Fakülte/Yüksekokul </a:t>
            </a:r>
            <a:r>
              <a:rPr lang="tr-TR" dirty="0" smtClean="0">
                <a:solidFill>
                  <a:srgbClr val="002060"/>
                </a:solidFill>
              </a:rPr>
              <a:t>sekreterliğine </a:t>
            </a:r>
            <a:r>
              <a:rPr lang="tr-TR" dirty="0">
                <a:solidFill>
                  <a:srgbClr val="002060"/>
                </a:solidFill>
              </a:rPr>
              <a:t>dilekçe </a:t>
            </a:r>
            <a:r>
              <a:rPr lang="tr-TR" dirty="0" smtClean="0">
                <a:solidFill>
                  <a:srgbClr val="002060"/>
                </a:solidFill>
              </a:rPr>
              <a:t>ile başvuracaklardır</a:t>
            </a:r>
            <a:r>
              <a:rPr lang="tr-TR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tr-TR" dirty="0">
              <a:solidFill>
                <a:srgbClr val="002060"/>
              </a:solidFill>
            </a:endParaRPr>
          </a:p>
          <a:p>
            <a:r>
              <a:rPr lang="tr-TR" dirty="0">
                <a:solidFill>
                  <a:srgbClr val="002060"/>
                </a:solidFill>
              </a:rPr>
              <a:t>Başarısız olan öğrenciler ise hazırlık sınıfını tekrar etmeyip, 1. sınıftaki İngilizce dersini almak durumunda olacaklardır.</a:t>
            </a:r>
            <a:endParaRPr lang="en-GB" dirty="0">
              <a:solidFill>
                <a:srgbClr val="00206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650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Kitap Temini İçin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2026-2027 Akademik Yılında İngilizce Hazırlık Sınıflarında </a:t>
            </a:r>
          </a:p>
          <a:p>
            <a:r>
              <a:rPr lang="tr-TR" dirty="0" smtClean="0"/>
              <a:t>Oxford </a:t>
            </a:r>
            <a:r>
              <a:rPr lang="tr-TR" dirty="0" err="1" smtClean="0"/>
              <a:t>University</a:t>
            </a:r>
            <a:r>
              <a:rPr lang="tr-TR" dirty="0" smtClean="0"/>
              <a:t> </a:t>
            </a:r>
            <a:r>
              <a:rPr lang="tr-TR" dirty="0" err="1" smtClean="0"/>
              <a:t>Press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Yayımevinin</a:t>
            </a:r>
            <a:r>
              <a:rPr lang="tr-TR" dirty="0" smtClean="0"/>
              <a:t> kitap ve dijital materyalleri kullanılacaktır.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738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69818" y="-886691"/>
            <a:ext cx="10383982" cy="97628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tr-TR" b="1" i="1" dirty="0"/>
              <a:t> </a:t>
            </a:r>
            <a:endParaRPr lang="en-GB" dirty="0"/>
          </a:p>
          <a:p>
            <a:r>
              <a:rPr lang="tr-TR" b="1" i="1" dirty="0"/>
              <a:t>Merhaba,</a:t>
            </a:r>
            <a:endParaRPr lang="en-GB" dirty="0"/>
          </a:p>
          <a:p>
            <a:r>
              <a:rPr lang="tr-TR" sz="1900" b="1" i="1" dirty="0"/>
              <a:t>Öncelikle sağlıklı, başarılı bir Eğitim-Öğretim yılı dilerim.  </a:t>
            </a:r>
            <a:endParaRPr lang="en-GB" sz="1900" dirty="0"/>
          </a:p>
          <a:p>
            <a:r>
              <a:rPr lang="tr-TR" sz="1900" b="1" i="1" dirty="0"/>
              <a:t>TOKAT GAZİOSMANPAŞA ÜNİVERSİTESİ İngilizce kitaplarınızın temini ile ilgili fiyat ve diğer bilgiler aşağıdadır.</a:t>
            </a:r>
            <a:endParaRPr lang="en-GB" sz="1900" dirty="0"/>
          </a:p>
          <a:p>
            <a:r>
              <a:rPr lang="tr-TR" sz="1900" b="1" i="1" dirty="0"/>
              <a:t> </a:t>
            </a:r>
            <a:endParaRPr lang="en-GB" sz="1900" dirty="0"/>
          </a:p>
          <a:p>
            <a:r>
              <a:rPr lang="tr-TR" sz="1900" b="1" i="1" dirty="0"/>
              <a:t>KULLANILAN KİTAP SEVİYESİNE GÖRE 25 ADET OXFORD DİJİTAL READER ERİŞİM KODU PAKET İLE BİRLİKTE ÜCRETSİZ GÖNDERİLEKTİR. (Bu kitaplarla okuma yapabilir, kitabı dinleyebilir ve kendiniz okuyup ses kaydı yapabilirsiniz.)</a:t>
            </a:r>
            <a:endParaRPr lang="en-GB" sz="1900" dirty="0"/>
          </a:p>
          <a:p>
            <a:r>
              <a:rPr lang="tr-TR" sz="1900" b="1" i="1" dirty="0"/>
              <a:t> </a:t>
            </a:r>
            <a:endParaRPr lang="en-GB" sz="1900" dirty="0"/>
          </a:p>
          <a:p>
            <a:r>
              <a:rPr lang="tr-TR" sz="1900" b="1" i="1" dirty="0"/>
              <a:t>KİTAPLARIN SATIN ALIMI İÇİN https://yaprakkitabevi.com WEB SİTESİ ÜZERİNDEN SİZLERE GRUBUNUZA ÖZEL VERİLECEK OLAN ŞİFREYLE GİRİŞ YAPIP; SATIN ALABİLİRSİNİZ. </a:t>
            </a:r>
            <a:endParaRPr lang="en-GB" sz="1900" dirty="0"/>
          </a:p>
          <a:p>
            <a:r>
              <a:rPr lang="tr-TR" sz="1900" b="1" i="1" dirty="0"/>
              <a:t> </a:t>
            </a:r>
            <a:endParaRPr lang="en-GB" sz="1900" dirty="0"/>
          </a:p>
          <a:p>
            <a:r>
              <a:rPr lang="tr-TR" sz="1900" b="1" i="1" dirty="0"/>
              <a:t>KİTAPLARI SATIN ALMAK İÇİN WEBSİTESİNE GİRDİKTEN SONRA ‘ÜNİVERSİTE KİTAP SETLERİ’ SEKMESİ ALTINDA KENDİ ÜNİVERSİTENİZİN İSMİ YAZMAKTADIR. BU KISIMDAN SONRA KENDİ GRUBUNUZU SEÇİP; ŞİFREYİ GİRDİKTEN SONRA SİZLERİ ÜRÜNÜNÜZ KARŞILAYACAKTIR. ÜRÜNÜNÜZÜ SEPETE EKLEYİP; ADRES BİLGİLERİNİZİ EKSİKSİZ ŞEKİLDE GİRDİKTEN SONRA SİZLERİ ÖDEME SAYFASINA YÖNLENDİRECEKTİR. BURADAN HEM TAKSİTLİ OLARAK HEM DE PEŞİN OLARAK SATIN ALIMINIZI GERÇEKLEŞTİREBİLİRSİZ</a:t>
            </a:r>
            <a:endParaRPr lang="en-GB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0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858982"/>
            <a:ext cx="10515600" cy="5317981"/>
          </a:xfrm>
        </p:spPr>
        <p:txBody>
          <a:bodyPr>
            <a:noAutofit/>
          </a:bodyPr>
          <a:lstStyle/>
          <a:p>
            <a:r>
              <a:rPr lang="tr-TR" sz="1400" b="1" i="1" dirty="0"/>
              <a:t>GRUP 1 İÇİN ÖZEL ŞİFRE: TOGU1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  <a:p>
            <a:r>
              <a:rPr lang="tr-TR" sz="1400" b="1" i="1" dirty="0"/>
              <a:t>GRUP 2 İÇİN ÖZEL ŞİFRE: TOGU2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  <a:p>
            <a:r>
              <a:rPr lang="tr-TR" sz="1400" b="1" i="1" dirty="0"/>
              <a:t>GRUP 3 İÇİN ÖZEL ŞİFRE: TOGU3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  <a:p>
            <a:r>
              <a:rPr lang="tr-TR" sz="1400" b="1" i="1" dirty="0"/>
              <a:t>Not:  </a:t>
            </a:r>
            <a:r>
              <a:rPr lang="tr-TR" sz="1400" b="1" i="1" u="sng" dirty="0"/>
              <a:t>Kitapları başka yolla temin etme yoluna gidildiğinde kitaplardan kod çıkmayabilir ve  </a:t>
            </a:r>
            <a:endParaRPr lang="en-GB" sz="1400" dirty="0"/>
          </a:p>
          <a:p>
            <a:r>
              <a:rPr lang="tr-TR" sz="1400" b="1" i="1" dirty="0"/>
              <a:t>          </a:t>
            </a:r>
            <a:r>
              <a:rPr lang="tr-TR" sz="1400" b="1" i="1" u="sng" dirty="0"/>
              <a:t>25 adet ten oluşan Oxford Dijital kütüphane şifresi verilmeyecektir. Tekrar kitap    </a:t>
            </a:r>
            <a:endParaRPr lang="en-GB" sz="1400" dirty="0"/>
          </a:p>
          <a:p>
            <a:r>
              <a:rPr lang="tr-TR" sz="1400" b="1" i="1" dirty="0"/>
              <a:t>         </a:t>
            </a:r>
            <a:r>
              <a:rPr lang="tr-TR" sz="1400" b="1" i="1" u="sng" dirty="0"/>
              <a:t>almak  zorunda kalabilirsiniz. Bu durumun göz önünde bulundurulmasını önemle rica  </a:t>
            </a:r>
            <a:endParaRPr lang="en-GB" sz="1400" dirty="0"/>
          </a:p>
          <a:p>
            <a:r>
              <a:rPr lang="tr-TR" sz="1400" b="1" i="1" dirty="0"/>
              <a:t>         </a:t>
            </a:r>
            <a:r>
              <a:rPr lang="tr-TR" sz="1400" b="1" i="1" u="sng" dirty="0"/>
              <a:t>ederim.</a:t>
            </a:r>
            <a:r>
              <a:rPr lang="tr-TR" sz="1400" b="1" i="1" dirty="0"/>
              <a:t>	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  <a:p>
            <a:r>
              <a:rPr lang="tr-TR" sz="1400" b="1" i="1" dirty="0"/>
              <a:t>Saygılarımızla</a:t>
            </a:r>
            <a:endParaRPr lang="en-GB" sz="1400" dirty="0"/>
          </a:p>
          <a:p>
            <a:r>
              <a:rPr lang="tr-TR" sz="1400" b="1" i="1" dirty="0"/>
              <a:t>Yaprak Kitabevi (Oxford </a:t>
            </a:r>
            <a:r>
              <a:rPr lang="tr-TR" sz="1400" b="1" i="1" dirty="0" err="1"/>
              <a:t>University</a:t>
            </a:r>
            <a:r>
              <a:rPr lang="tr-TR" sz="1400" b="1" i="1" dirty="0"/>
              <a:t> </a:t>
            </a:r>
            <a:r>
              <a:rPr lang="tr-TR" sz="1400" b="1" i="1" dirty="0" err="1"/>
              <a:t>Press</a:t>
            </a:r>
            <a:r>
              <a:rPr lang="tr-TR" sz="1400" b="1" i="1" dirty="0"/>
              <a:t> Karadeniz Bölge Distribütörlüğü)</a:t>
            </a:r>
            <a:endParaRPr lang="en-GB" sz="1400" dirty="0"/>
          </a:p>
          <a:p>
            <a:r>
              <a:rPr lang="tr-TR" sz="1400" b="1" i="1" dirty="0"/>
              <a:t>İstasyon Mah. Saadet </a:t>
            </a:r>
            <a:r>
              <a:rPr lang="tr-TR" sz="1400" b="1" i="1" dirty="0" err="1"/>
              <a:t>cad.</a:t>
            </a:r>
            <a:r>
              <a:rPr lang="tr-TR" sz="1400" b="1" i="1" dirty="0"/>
              <a:t> 110/B </a:t>
            </a:r>
            <a:r>
              <a:rPr lang="tr-TR" sz="1400" b="1" i="1" dirty="0" err="1"/>
              <a:t>İlkadım</a:t>
            </a:r>
            <a:r>
              <a:rPr lang="tr-TR" sz="1400" b="1" i="1" dirty="0"/>
              <a:t>/Samsun,</a:t>
            </a:r>
            <a:endParaRPr lang="en-GB" sz="1400" dirty="0"/>
          </a:p>
          <a:p>
            <a:r>
              <a:rPr lang="tr-TR" sz="1400" b="1" i="1" dirty="0" err="1"/>
              <a:t>İlkadım</a:t>
            </a:r>
            <a:r>
              <a:rPr lang="tr-TR" sz="1400" b="1" i="1" dirty="0"/>
              <a:t>/Samsun</a:t>
            </a:r>
            <a:endParaRPr lang="en-GB" sz="1400" dirty="0"/>
          </a:p>
          <a:p>
            <a:r>
              <a:rPr lang="tr-TR" sz="1400" b="1" i="1" dirty="0"/>
              <a:t> 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27528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016529"/>
              </p:ext>
            </p:extLst>
          </p:nvPr>
        </p:nvGraphicFramePr>
        <p:xfrm>
          <a:off x="1025237" y="563418"/>
          <a:ext cx="9522690" cy="53847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0296"/>
                <a:gridCol w="2683419"/>
                <a:gridCol w="2558975"/>
              </a:tblGrid>
              <a:tr h="6416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GRUP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 LİSTE FİYATI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NET SATIŞ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641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BEGINNER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₺13.750,00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₺7.500,00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507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BEGINNER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75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32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6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43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13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INTRO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40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41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OLB READER A1-A2 (25 ADET DIGITAL REDAER)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PAKET İLE ÜCRETSİZ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78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İçerik Yer Tutucusu 2"/>
          <p:cNvGraphicFramePr>
            <a:graphicFrameLocks noGrp="1"/>
          </p:cNvGraphicFramePr>
          <p:nvPr>
            <p:ph idx="1"/>
          </p:nvPr>
        </p:nvGraphicFramePr>
        <p:xfrm>
          <a:off x="3143250" y="2292509"/>
          <a:ext cx="5905500" cy="34175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190"/>
                <a:gridCol w="2599055"/>
                <a:gridCol w="1629410"/>
                <a:gridCol w="1553845"/>
              </a:tblGrid>
              <a:tr h="28194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TOKAT TOGÜ ÜNİVERSİTESİ 2026-2027 AKADEMİK YILI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81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GRUP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 LİSTE FİYATI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NET SATIŞ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81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BEGINNER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₺13.750,00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₺7.500,00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BEGINNER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8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53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38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25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INTRO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93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81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OLB READER A1-A2 (25 ADET DIGITAL REDAER)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PAKET İLE ÜCRETSİZ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455785"/>
              </p:ext>
            </p:extLst>
          </p:nvPr>
        </p:nvGraphicFramePr>
        <p:xfrm>
          <a:off x="2225964" y="378686"/>
          <a:ext cx="7065818" cy="6280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395"/>
                <a:gridCol w="3109719"/>
                <a:gridCol w="1949558"/>
                <a:gridCol w="1859146"/>
              </a:tblGrid>
              <a:tr h="57097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TOKAT TOGÜ ÜNİVERSİTESİ 2026-2027 AKADEMİK YILI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GRUP 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 LİSTE FİYATI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NET SATIŞ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₺13.750,00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₺7.500,00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ELM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HEADWAY 5ED  PRE-INT SB WITH OLP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HEADWAY 5ED  INT SB WITH OLP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INTRO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0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OLB READER A2-B1 (25 ADET DIGITAL REDAER)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PAKET İLE ÜCRETSİZ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55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İçerik Yer Tutucus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5048670"/>
              </p:ext>
            </p:extLst>
          </p:nvPr>
        </p:nvGraphicFramePr>
        <p:xfrm>
          <a:off x="1376218" y="508004"/>
          <a:ext cx="8986982" cy="5735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9503"/>
                <a:gridCol w="2532462"/>
                <a:gridCol w="2415017"/>
              </a:tblGrid>
              <a:tr h="573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GRUP 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 LİSTE FİYATI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NET SATIŞ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₺13.750,00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₺7.500,00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PRE-INT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 INT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UPPER- INT SB WITH OLP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HEADWAY 5ED UPPER-INT WB W/O KEY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EFFECTIVE ACADEMIC WRITING 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73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OLB READER B1-B2 (25 ADET DIGITAL REDAER)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PAKET İLE ÜCRETSİZ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51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6128" y="0"/>
            <a:ext cx="7519743" cy="675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9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02326" y="138546"/>
            <a:ext cx="10051473" cy="997528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>
                <a:solidFill>
                  <a:schemeClr val="accent5"/>
                </a:solidFill>
              </a:rPr>
              <a:t>English </a:t>
            </a:r>
            <a:r>
              <a:rPr lang="tr-TR" dirty="0" err="1">
                <a:solidFill>
                  <a:schemeClr val="accent5"/>
                </a:solidFill>
              </a:rPr>
              <a:t>Conversation</a:t>
            </a:r>
            <a:r>
              <a:rPr lang="tr-TR" dirty="0">
                <a:solidFill>
                  <a:schemeClr val="accent5"/>
                </a:solidFill>
              </a:rPr>
              <a:t> Club </a:t>
            </a:r>
            <a:r>
              <a:rPr lang="tr-TR" dirty="0"/>
              <a:t/>
            </a:r>
            <a:br>
              <a:rPr lang="tr-TR" dirty="0"/>
            </a:br>
            <a:r>
              <a:rPr lang="tr-TR" dirty="0">
                <a:solidFill>
                  <a:srgbClr val="C00000"/>
                </a:solidFill>
              </a:rPr>
              <a:t>A </a:t>
            </a:r>
            <a:r>
              <a:rPr lang="tr-TR" dirty="0" err="1">
                <a:solidFill>
                  <a:srgbClr val="C00000"/>
                </a:solidFill>
              </a:rPr>
              <a:t>great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opportunity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to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practise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>
                <a:solidFill>
                  <a:srgbClr val="C00000"/>
                </a:solidFill>
              </a:rPr>
              <a:t>your</a:t>
            </a:r>
            <a:r>
              <a:rPr lang="tr-TR" dirty="0">
                <a:solidFill>
                  <a:srgbClr val="C00000"/>
                </a:solidFill>
              </a:rPr>
              <a:t> English !</a:t>
            </a:r>
            <a:br>
              <a:rPr lang="tr-TR" dirty="0">
                <a:solidFill>
                  <a:srgbClr val="C00000"/>
                </a:solidFill>
              </a:rPr>
            </a:br>
            <a:endParaRPr lang="en-GB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36" y="1412344"/>
            <a:ext cx="4599709" cy="5248963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64" y="2130143"/>
            <a:ext cx="4562764" cy="409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		DUMANSIZ KAMPÜS</a:t>
            </a:r>
            <a:endParaRPr lang="en-GB" dirty="0"/>
          </a:p>
        </p:txBody>
      </p:sp>
      <p:pic>
        <p:nvPicPr>
          <p:cNvPr id="1026" name="Picture 2" descr="https://www.gop.edu.tr/depo/menuler/birim_32/etkinlikler_197/8698363/resim_slider/mxvnioc0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993" y="1548535"/>
            <a:ext cx="348107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582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TOGÜ Kampüste Aile Hekimliği 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Öğrencilerimizin aile hekimliği hizmetlerinden faydalanabilmeleri </a:t>
            </a:r>
            <a:r>
              <a:rPr lang="tr-TR" smtClean="0"/>
              <a:t>için kayıtlarını </a:t>
            </a:r>
            <a:r>
              <a:rPr lang="tr-TR" dirty="0" smtClean="0"/>
              <a:t>kampüsümüzde bulunan Aile Hekimliği merkezine almalarını tavsiye ediyoruz.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969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400" dirty="0" smtClean="0">
                <a:solidFill>
                  <a:schemeClr val="accent5"/>
                </a:solidFill>
              </a:rPr>
              <a:t>Sosyal Transkript</a:t>
            </a:r>
            <a:br>
              <a:rPr lang="tr-TR" sz="2400" dirty="0" smtClean="0">
                <a:solidFill>
                  <a:schemeClr val="accent5"/>
                </a:solidFill>
              </a:rPr>
            </a:br>
            <a:r>
              <a:rPr lang="tr-TR" sz="2400" dirty="0" smtClean="0">
                <a:solidFill>
                  <a:schemeClr val="accent5"/>
                </a:solidFill>
              </a:rPr>
              <a:t>Etkinliklere Katılım</a:t>
            </a:r>
            <a:endParaRPr lang="en-GB" sz="2400" dirty="0">
              <a:solidFill>
                <a:schemeClr val="accent5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286" y="1825625"/>
            <a:ext cx="4641427" cy="4351338"/>
          </a:xfrm>
        </p:spPr>
      </p:pic>
    </p:spTree>
    <p:extLst>
      <p:ext uri="{BB962C8B-B14F-4D97-AF65-F5344CB8AC3E}">
        <p14:creationId xmlns:p14="http://schemas.microsoft.com/office/powerpoint/2010/main" val="344453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420"/>
          </a:xfrm>
        </p:spPr>
        <p:txBody>
          <a:bodyPr>
            <a:normAutofit/>
          </a:bodyPr>
          <a:lstStyle/>
          <a:p>
            <a:pPr algn="ctr"/>
            <a:r>
              <a:rPr lang="tr-TR" sz="2000" dirty="0" err="1" smtClean="0">
                <a:solidFill>
                  <a:schemeClr val="accent5"/>
                </a:solidFill>
              </a:rPr>
              <a:t>Erasmus</a:t>
            </a:r>
            <a:r>
              <a:rPr lang="tr-TR" sz="2000" dirty="0" smtClean="0">
                <a:solidFill>
                  <a:schemeClr val="accent5"/>
                </a:solidFill>
              </a:rPr>
              <a:t>+ Yurtdışı Eğitim İmkanı</a:t>
            </a:r>
            <a:endParaRPr lang="en-GB" sz="2000" dirty="0">
              <a:solidFill>
                <a:schemeClr val="accent5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0219" y="1154546"/>
            <a:ext cx="7991562" cy="502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7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SANAL ORTAMDA BAHİS, ŞANS OYUNLARI VE KUMARLA MÜCADELE</a:t>
            </a:r>
            <a:br>
              <a:rPr lang="en-GB" dirty="0"/>
            </a:b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Aft>
                <a:spcPts val="2000"/>
              </a:spcAft>
              <a:defRPr sz="2300">
                <a:solidFill>
                  <a:srgbClr val="E6EEF8"/>
                </a:solidFill>
                <a:latin typeface="Aptos"/>
              </a:defRPr>
            </a:pP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en-GB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Bilinçli</a:t>
            </a: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kullanım</a:t>
            </a: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GB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farkındalık</a:t>
            </a: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korunma</a:t>
            </a:r>
            <a:endParaRPr lang="en-GB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Aft>
                <a:spcPts val="2000"/>
              </a:spcAft>
              <a:defRPr sz="2300">
                <a:solidFill>
                  <a:srgbClr val="E6EEF8"/>
                </a:solidFill>
                <a:latin typeface="Aptos"/>
              </a:defRPr>
            </a:pP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en-GB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Kısa</a:t>
            </a: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bilgilendirme</a:t>
            </a: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sunumu</a:t>
            </a:r>
            <a:endParaRPr lang="en-GB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5521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2. BAŞLICA RİSKLER</a:t>
            </a:r>
            <a:br>
              <a:rPr lang="en-GB" dirty="0">
                <a:solidFill>
                  <a:srgbClr val="FF0000"/>
                </a:solidFill>
              </a:rPr>
            </a:b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 err="1"/>
              <a:t>Kontrolsüz</a:t>
            </a:r>
            <a:r>
              <a:rPr lang="en-GB" dirty="0"/>
              <a:t> para </a:t>
            </a:r>
            <a:r>
              <a:rPr lang="en-GB" dirty="0" err="1"/>
              <a:t>harcama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borçlanma</a:t>
            </a:r>
            <a:endParaRPr lang="en-GB" dirty="0"/>
          </a:p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Kaybedilen</a:t>
            </a:r>
            <a:r>
              <a:rPr lang="en-GB" dirty="0"/>
              <a:t> </a:t>
            </a:r>
            <a:r>
              <a:rPr lang="en-GB" dirty="0" err="1"/>
              <a:t>parayı</a:t>
            </a:r>
            <a:r>
              <a:rPr lang="en-GB" dirty="0"/>
              <a:t> </a:t>
            </a:r>
            <a:r>
              <a:rPr lang="en-GB" dirty="0" err="1"/>
              <a:t>geri</a:t>
            </a:r>
            <a:r>
              <a:rPr lang="en-GB" dirty="0"/>
              <a:t> </a:t>
            </a:r>
            <a:r>
              <a:rPr lang="en-GB" dirty="0" err="1"/>
              <a:t>kazanmak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yeniden</a:t>
            </a:r>
            <a:r>
              <a:rPr lang="en-GB" dirty="0"/>
              <a:t> </a:t>
            </a:r>
            <a:r>
              <a:rPr lang="en-GB" dirty="0" err="1"/>
              <a:t>oynama</a:t>
            </a:r>
            <a:endParaRPr lang="en-GB" dirty="0"/>
          </a:p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Gizleme</a:t>
            </a:r>
            <a:r>
              <a:rPr lang="en-GB" dirty="0"/>
              <a:t>, </a:t>
            </a:r>
            <a:r>
              <a:rPr lang="en-GB" dirty="0" err="1"/>
              <a:t>yalan</a:t>
            </a:r>
            <a:r>
              <a:rPr lang="en-GB" dirty="0"/>
              <a:t> </a:t>
            </a:r>
            <a:r>
              <a:rPr lang="en-GB" dirty="0" err="1"/>
              <a:t>söyleme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aile</a:t>
            </a:r>
            <a:r>
              <a:rPr lang="en-GB" dirty="0"/>
              <a:t> </a:t>
            </a:r>
            <a:r>
              <a:rPr lang="en-GB" dirty="0" err="1"/>
              <a:t>ilişkilerinde</a:t>
            </a:r>
            <a:r>
              <a:rPr lang="en-GB" dirty="0"/>
              <a:t> </a:t>
            </a:r>
            <a:r>
              <a:rPr lang="en-GB" dirty="0" err="1"/>
              <a:t>bozulma</a:t>
            </a:r>
            <a:endParaRPr lang="en-GB" dirty="0"/>
          </a:p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Dikkat</a:t>
            </a:r>
            <a:r>
              <a:rPr lang="en-GB" dirty="0"/>
              <a:t> </a:t>
            </a:r>
            <a:r>
              <a:rPr lang="en-GB" dirty="0" err="1"/>
              <a:t>dağınıklığı</a:t>
            </a:r>
            <a:r>
              <a:rPr lang="en-GB" dirty="0"/>
              <a:t>, </a:t>
            </a:r>
            <a:r>
              <a:rPr lang="en-GB" dirty="0" err="1"/>
              <a:t>kaygı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sosyal</a:t>
            </a:r>
            <a:r>
              <a:rPr lang="en-GB" dirty="0"/>
              <a:t> </a:t>
            </a:r>
            <a:r>
              <a:rPr lang="en-GB" dirty="0" err="1"/>
              <a:t>çevreden</a:t>
            </a:r>
            <a:r>
              <a:rPr lang="en-GB" dirty="0"/>
              <a:t> </a:t>
            </a:r>
            <a:r>
              <a:rPr lang="en-GB" dirty="0" err="1"/>
              <a:t>uzaklaşma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8931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3. KORUNMA YOLLARI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Kolay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kesin</a:t>
            </a:r>
            <a:r>
              <a:rPr lang="en-GB" dirty="0"/>
              <a:t> </a:t>
            </a:r>
            <a:r>
              <a:rPr lang="en-GB" dirty="0" err="1"/>
              <a:t>kazanç</a:t>
            </a:r>
            <a:r>
              <a:rPr lang="en-GB" dirty="0"/>
              <a:t> </a:t>
            </a:r>
            <a:r>
              <a:rPr lang="en-GB" dirty="0" err="1"/>
              <a:t>vaatlerine</a:t>
            </a:r>
            <a:r>
              <a:rPr lang="en-GB" dirty="0"/>
              <a:t> </a:t>
            </a:r>
            <a:r>
              <a:rPr lang="en-GB" dirty="0" err="1"/>
              <a:t>inanmayın</a:t>
            </a:r>
            <a:r>
              <a:rPr lang="en-GB" dirty="0"/>
              <a:t>.</a:t>
            </a:r>
          </a:p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Şüpheli</a:t>
            </a:r>
            <a:r>
              <a:rPr lang="en-GB" dirty="0"/>
              <a:t> </a:t>
            </a:r>
            <a:r>
              <a:rPr lang="en-GB" dirty="0" err="1"/>
              <a:t>bağlantılara</a:t>
            </a:r>
            <a:r>
              <a:rPr lang="en-GB" dirty="0"/>
              <a:t> </a:t>
            </a:r>
            <a:r>
              <a:rPr lang="en-GB" dirty="0" err="1"/>
              <a:t>tıklamayın</a:t>
            </a:r>
            <a:r>
              <a:rPr lang="en-GB" dirty="0"/>
              <a:t>; </a:t>
            </a:r>
            <a:r>
              <a:rPr lang="en-GB" dirty="0" err="1"/>
              <a:t>kişisel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banka</a:t>
            </a:r>
            <a:r>
              <a:rPr lang="en-GB" dirty="0"/>
              <a:t> </a:t>
            </a:r>
            <a:r>
              <a:rPr lang="en-GB" dirty="0" err="1"/>
              <a:t>bilgilerinizi</a:t>
            </a:r>
            <a:r>
              <a:rPr lang="en-GB" dirty="0"/>
              <a:t> </a:t>
            </a:r>
            <a:r>
              <a:rPr lang="en-GB" dirty="0" err="1"/>
              <a:t>paylaşmayın</a:t>
            </a:r>
            <a:r>
              <a:rPr lang="en-GB" dirty="0"/>
              <a:t>.</a:t>
            </a:r>
          </a:p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Çocuklar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gençlerle</a:t>
            </a:r>
            <a:r>
              <a:rPr lang="en-GB" dirty="0"/>
              <a:t> </a:t>
            </a:r>
            <a:r>
              <a:rPr lang="en-GB" dirty="0" err="1"/>
              <a:t>açık</a:t>
            </a:r>
            <a:r>
              <a:rPr lang="en-GB" dirty="0"/>
              <a:t> </a:t>
            </a:r>
            <a:r>
              <a:rPr lang="en-GB" dirty="0" err="1"/>
              <a:t>iletişim</a:t>
            </a:r>
            <a:r>
              <a:rPr lang="en-GB" dirty="0"/>
              <a:t> </a:t>
            </a:r>
            <a:r>
              <a:rPr lang="en-GB" dirty="0" err="1"/>
              <a:t>kurun</a:t>
            </a:r>
            <a:r>
              <a:rPr lang="en-GB" dirty="0"/>
              <a:t>; </a:t>
            </a:r>
            <a:r>
              <a:rPr lang="en-GB" dirty="0" err="1"/>
              <a:t>dijital</a:t>
            </a:r>
            <a:r>
              <a:rPr lang="en-GB" dirty="0"/>
              <a:t> </a:t>
            </a:r>
            <a:r>
              <a:rPr lang="en-GB" dirty="0" err="1"/>
              <a:t>alışkanlıkları</a:t>
            </a:r>
            <a:r>
              <a:rPr lang="en-GB" dirty="0"/>
              <a:t> </a:t>
            </a:r>
            <a:r>
              <a:rPr lang="en-GB" dirty="0" err="1"/>
              <a:t>konuşun</a:t>
            </a:r>
            <a:r>
              <a:rPr lang="en-GB" dirty="0"/>
              <a:t>.</a:t>
            </a:r>
          </a:p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Harcama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ekran</a:t>
            </a:r>
            <a:r>
              <a:rPr lang="en-GB" dirty="0"/>
              <a:t> </a:t>
            </a:r>
            <a:r>
              <a:rPr lang="en-GB" dirty="0" err="1"/>
              <a:t>süresi</a:t>
            </a:r>
            <a:r>
              <a:rPr lang="en-GB" dirty="0"/>
              <a:t> </a:t>
            </a:r>
            <a:r>
              <a:rPr lang="en-GB" dirty="0" err="1"/>
              <a:t>sınırları</a:t>
            </a:r>
            <a:r>
              <a:rPr lang="en-GB" dirty="0"/>
              <a:t> </a:t>
            </a:r>
            <a:r>
              <a:rPr lang="en-GB" dirty="0" err="1"/>
              <a:t>belirleyin</a:t>
            </a:r>
            <a:r>
              <a:rPr lang="en-GB" dirty="0"/>
              <a:t>; </a:t>
            </a:r>
            <a:r>
              <a:rPr lang="en-GB" dirty="0" err="1"/>
              <a:t>riskli</a:t>
            </a:r>
            <a:r>
              <a:rPr lang="en-GB" dirty="0"/>
              <a:t> </a:t>
            </a:r>
            <a:r>
              <a:rPr lang="en-GB" dirty="0" err="1"/>
              <a:t>içerikleri</a:t>
            </a:r>
            <a:r>
              <a:rPr lang="en-GB" dirty="0"/>
              <a:t> </a:t>
            </a:r>
            <a:r>
              <a:rPr lang="en-GB" dirty="0" err="1"/>
              <a:t>bildirin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03625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4. RİSKİ FARK EDİN, DESTEK ALIN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 err="1"/>
              <a:t>Oynamayı</a:t>
            </a:r>
            <a:r>
              <a:rPr lang="en-GB" dirty="0"/>
              <a:t> </a:t>
            </a:r>
            <a:r>
              <a:rPr lang="en-GB" dirty="0" err="1"/>
              <a:t>durduramama</a:t>
            </a:r>
            <a:r>
              <a:rPr lang="en-GB" dirty="0"/>
              <a:t>, </a:t>
            </a:r>
            <a:r>
              <a:rPr lang="en-GB" dirty="0" err="1"/>
              <a:t>borçların</a:t>
            </a:r>
            <a:r>
              <a:rPr lang="en-GB" dirty="0"/>
              <a:t> </a:t>
            </a:r>
            <a:r>
              <a:rPr lang="en-GB" dirty="0" err="1"/>
              <a:t>artması</a:t>
            </a:r>
            <a:r>
              <a:rPr lang="en-GB" dirty="0"/>
              <a:t> </a:t>
            </a:r>
            <a:r>
              <a:rPr lang="en-GB" dirty="0" err="1"/>
              <a:t>veya</a:t>
            </a:r>
            <a:r>
              <a:rPr lang="en-GB" dirty="0"/>
              <a:t> </a:t>
            </a:r>
            <a:r>
              <a:rPr lang="en-GB" dirty="0" err="1"/>
              <a:t>yakınlardan</a:t>
            </a:r>
            <a:r>
              <a:rPr lang="en-GB" dirty="0"/>
              <a:t> </a:t>
            </a:r>
            <a:r>
              <a:rPr lang="en-GB" dirty="0" err="1"/>
              <a:t>gizleme</a:t>
            </a:r>
            <a:r>
              <a:rPr lang="en-GB" dirty="0"/>
              <a:t> </a:t>
            </a:r>
            <a:r>
              <a:rPr lang="en-GB" dirty="0" err="1"/>
              <a:t>uyarı</a:t>
            </a:r>
            <a:r>
              <a:rPr lang="en-GB" dirty="0"/>
              <a:t> </a:t>
            </a:r>
            <a:r>
              <a:rPr lang="en-GB" dirty="0" err="1"/>
              <a:t>işaretleridir</a:t>
            </a:r>
            <a:r>
              <a:rPr lang="en-GB" dirty="0"/>
              <a:t>.</a:t>
            </a:r>
          </a:p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Güvendiğiniz</a:t>
            </a:r>
            <a:r>
              <a:rPr lang="en-GB" dirty="0"/>
              <a:t> </a:t>
            </a:r>
            <a:r>
              <a:rPr lang="en-GB" dirty="0" err="1"/>
              <a:t>biriyle</a:t>
            </a:r>
            <a:r>
              <a:rPr lang="en-GB" dirty="0"/>
              <a:t> </a:t>
            </a:r>
            <a:r>
              <a:rPr lang="en-GB" dirty="0" err="1"/>
              <a:t>konuşun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profesyonel</a:t>
            </a:r>
            <a:r>
              <a:rPr lang="en-GB" dirty="0"/>
              <a:t> </a:t>
            </a:r>
            <a:r>
              <a:rPr lang="en-GB" dirty="0" err="1"/>
              <a:t>destek</a:t>
            </a:r>
            <a:r>
              <a:rPr lang="en-GB" dirty="0"/>
              <a:t> </a:t>
            </a:r>
            <a:r>
              <a:rPr lang="en-GB" dirty="0" err="1"/>
              <a:t>isteyin</a:t>
            </a:r>
            <a:r>
              <a:rPr lang="en-GB" dirty="0"/>
              <a:t>.</a:t>
            </a:r>
          </a:p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Türkiye’de</a:t>
            </a:r>
            <a:r>
              <a:rPr lang="en-GB" dirty="0"/>
              <a:t> </a:t>
            </a:r>
            <a:r>
              <a:rPr lang="en-GB" dirty="0" err="1"/>
              <a:t>Yeşilay</a:t>
            </a:r>
            <a:r>
              <a:rPr lang="en-GB" dirty="0"/>
              <a:t> </a:t>
            </a:r>
            <a:r>
              <a:rPr lang="en-GB" dirty="0" err="1"/>
              <a:t>Danışmanlık</a:t>
            </a:r>
            <a:r>
              <a:rPr lang="en-GB" dirty="0"/>
              <a:t> </a:t>
            </a:r>
            <a:r>
              <a:rPr lang="en-GB" dirty="0" err="1"/>
              <a:t>Merkezi</a:t>
            </a:r>
            <a:r>
              <a:rPr lang="en-GB" dirty="0"/>
              <a:t> (YEDAM) 115 </a:t>
            </a:r>
            <a:r>
              <a:rPr lang="en-GB" dirty="0" err="1"/>
              <a:t>hattından</a:t>
            </a:r>
            <a:r>
              <a:rPr lang="en-GB" dirty="0"/>
              <a:t> </a:t>
            </a:r>
            <a:r>
              <a:rPr lang="en-GB" dirty="0" err="1"/>
              <a:t>ücretsiz</a:t>
            </a:r>
            <a:r>
              <a:rPr lang="en-GB" dirty="0"/>
              <a:t> </a:t>
            </a:r>
            <a:r>
              <a:rPr lang="en-GB" dirty="0" err="1"/>
              <a:t>destek</a:t>
            </a:r>
            <a:r>
              <a:rPr lang="en-GB" dirty="0"/>
              <a:t> </a:t>
            </a:r>
            <a:r>
              <a:rPr lang="en-GB" dirty="0" err="1"/>
              <a:t>sunar</a:t>
            </a:r>
            <a:r>
              <a:rPr lang="en-GB" dirty="0"/>
              <a:t>.</a:t>
            </a:r>
          </a:p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Yasa</a:t>
            </a:r>
            <a:r>
              <a:rPr lang="en-GB" dirty="0"/>
              <a:t> </a:t>
            </a:r>
            <a:r>
              <a:rPr lang="en-GB" dirty="0" err="1"/>
              <a:t>dışı</a:t>
            </a:r>
            <a:r>
              <a:rPr lang="en-GB" dirty="0"/>
              <a:t> </a:t>
            </a:r>
            <a:r>
              <a:rPr lang="en-GB" dirty="0" err="1"/>
              <a:t>bahis</a:t>
            </a:r>
            <a:r>
              <a:rPr lang="en-GB" dirty="0"/>
              <a:t> </a:t>
            </a:r>
            <a:r>
              <a:rPr lang="en-GB" dirty="0" err="1"/>
              <a:t>faaliyetlerini</a:t>
            </a:r>
            <a:r>
              <a:rPr lang="en-GB" dirty="0"/>
              <a:t> </a:t>
            </a:r>
            <a:r>
              <a:rPr lang="en-GB" dirty="0" err="1"/>
              <a:t>ilgili</a:t>
            </a:r>
            <a:r>
              <a:rPr lang="en-GB" dirty="0"/>
              <a:t> </a:t>
            </a:r>
            <a:r>
              <a:rPr lang="en-GB" dirty="0" err="1"/>
              <a:t>resmî</a:t>
            </a:r>
            <a:r>
              <a:rPr lang="en-GB" dirty="0"/>
              <a:t> </a:t>
            </a:r>
            <a:r>
              <a:rPr lang="en-GB" dirty="0" err="1"/>
              <a:t>kurumlara</a:t>
            </a:r>
            <a:r>
              <a:rPr lang="en-GB" dirty="0"/>
              <a:t> </a:t>
            </a:r>
            <a:r>
              <a:rPr lang="en-GB" dirty="0" err="1"/>
              <a:t>bildirin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77504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5. UNUTMAYALIM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 err="1"/>
              <a:t>Bahis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kumar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gelir</a:t>
            </a:r>
            <a:r>
              <a:rPr lang="en-GB" dirty="0"/>
              <a:t> </a:t>
            </a:r>
            <a:r>
              <a:rPr lang="en-GB" dirty="0" err="1"/>
              <a:t>yöntemi</a:t>
            </a:r>
            <a:r>
              <a:rPr lang="en-GB" dirty="0"/>
              <a:t> </a:t>
            </a:r>
            <a:r>
              <a:rPr lang="en-GB" dirty="0" err="1"/>
              <a:t>değildir</a:t>
            </a:r>
            <a:r>
              <a:rPr lang="en-GB" dirty="0"/>
              <a:t>.</a:t>
            </a:r>
          </a:p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Erken</a:t>
            </a:r>
            <a:r>
              <a:rPr lang="en-GB" dirty="0"/>
              <a:t> </a:t>
            </a:r>
            <a:r>
              <a:rPr lang="en-GB" dirty="0" err="1"/>
              <a:t>farkındalık</a:t>
            </a:r>
            <a:r>
              <a:rPr lang="en-GB" dirty="0"/>
              <a:t>, </a:t>
            </a:r>
            <a:r>
              <a:rPr lang="en-GB" dirty="0" err="1"/>
              <a:t>dijital</a:t>
            </a:r>
            <a:r>
              <a:rPr lang="en-GB" dirty="0"/>
              <a:t> </a:t>
            </a:r>
            <a:r>
              <a:rPr lang="en-GB" dirty="0" err="1"/>
              <a:t>güvenlik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destek</a:t>
            </a:r>
            <a:r>
              <a:rPr lang="en-GB" dirty="0"/>
              <a:t> </a:t>
            </a:r>
            <a:r>
              <a:rPr lang="en-GB" dirty="0" err="1"/>
              <a:t>almak</a:t>
            </a:r>
            <a:r>
              <a:rPr lang="en-GB" dirty="0"/>
              <a:t> </a:t>
            </a:r>
            <a:r>
              <a:rPr lang="en-GB" dirty="0" err="1"/>
              <a:t>önemlidir</a:t>
            </a:r>
            <a:r>
              <a:rPr lang="en-GB" dirty="0"/>
              <a:t>.</a:t>
            </a:r>
          </a:p>
          <a:p>
            <a:pPr>
              <a:spcAft>
                <a:spcPts val="2000"/>
              </a:spcAft>
              <a:defRPr sz="2100">
                <a:solidFill>
                  <a:srgbClr val="2D3746"/>
                </a:solidFill>
                <a:latin typeface="Aptos"/>
              </a:defRPr>
            </a:pPr>
            <a:r>
              <a:rPr lang="en-GB" dirty="0"/>
              <a:t>•  </a:t>
            </a:r>
            <a:r>
              <a:rPr lang="en-GB" dirty="0" err="1"/>
              <a:t>Kendimizi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sevdiklerimizi</a:t>
            </a:r>
            <a:r>
              <a:rPr lang="en-GB" dirty="0"/>
              <a:t> </a:t>
            </a:r>
            <a:r>
              <a:rPr lang="en-GB" dirty="0" err="1"/>
              <a:t>korumak</a:t>
            </a:r>
            <a:r>
              <a:rPr lang="en-GB" dirty="0"/>
              <a:t> </a:t>
            </a:r>
            <a:r>
              <a:rPr lang="en-GB" dirty="0" err="1"/>
              <a:t>ortak</a:t>
            </a:r>
            <a:r>
              <a:rPr lang="en-GB" dirty="0"/>
              <a:t> </a:t>
            </a:r>
            <a:r>
              <a:rPr lang="en-GB" dirty="0" err="1"/>
              <a:t>sorumluluğumuzdur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08103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mtClean="0">
                <a:solidFill>
                  <a:srgbClr val="C00000"/>
                </a:solidFill>
              </a:rPr>
              <a:t>Oryantasyon Eğitimi Değerlendirme </a:t>
            </a:r>
            <a:r>
              <a:rPr lang="tr-TR" dirty="0" smtClean="0">
                <a:solidFill>
                  <a:srgbClr val="C00000"/>
                </a:solidFill>
              </a:rPr>
              <a:t>Formu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tr-TR" dirty="0" smtClean="0">
              <a:hlinkClick r:id="rId2"/>
            </a:endParaRPr>
          </a:p>
          <a:p>
            <a:pPr algn="ctr"/>
            <a:endParaRPr lang="tr-TR" dirty="0">
              <a:hlinkClick r:id="rId2"/>
            </a:endParaRPr>
          </a:p>
          <a:p>
            <a:pPr algn="ctr"/>
            <a:r>
              <a:rPr lang="tr-TR" dirty="0" smtClean="0">
                <a:hlinkClick r:id="rId2"/>
              </a:rPr>
              <a:t>https</a:t>
            </a:r>
            <a:r>
              <a:rPr lang="tr-TR" dirty="0">
                <a:hlinkClick r:id="rId2"/>
              </a:rPr>
              <a:t>://</a:t>
            </a:r>
            <a:r>
              <a:rPr lang="tr-TR" dirty="0" smtClean="0">
                <a:hlinkClick r:id="rId2"/>
              </a:rPr>
              <a:t>docs.google.com/forms/d/14xdM5FJd6XZwye2_hpPNElXG1i71nLGjPLl6iVuADT4/edit</a:t>
            </a:r>
            <a:endParaRPr lang="tr-TR" dirty="0" smtClean="0"/>
          </a:p>
          <a:p>
            <a:pPr algn="ctr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18535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975</Words>
  <Application>Microsoft Office PowerPoint</Application>
  <PresentationFormat>Geniş ekran</PresentationFormat>
  <Paragraphs>270</Paragraphs>
  <Slides>37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3" baseType="lpstr">
      <vt:lpstr>Aptos</vt:lpstr>
      <vt:lpstr>Arial</vt:lpstr>
      <vt:lpstr>Calibri</vt:lpstr>
      <vt:lpstr>Calibri Light</vt:lpstr>
      <vt:lpstr>Times New Roman</vt:lpstr>
      <vt:lpstr>Office Teması</vt:lpstr>
      <vt:lpstr>PowerPoint Sunusu</vt:lpstr>
      <vt:lpstr>WEB Sayfamız</vt:lpstr>
      <vt:lpstr>İletişim</vt:lpstr>
      <vt:lpstr>OBS</vt:lpstr>
      <vt:lpstr>UZEM</vt:lpstr>
      <vt:lpstr>TOGÜ KÜTÜPHANE  </vt:lpstr>
      <vt:lpstr>PowerPoint Sunusu</vt:lpstr>
      <vt:lpstr>İDARECİLERİMİZ</vt:lpstr>
      <vt:lpstr>Öğretim Görevlilerimiz</vt:lpstr>
      <vt:lpstr>Sınıf Danışmanlarımız</vt:lpstr>
      <vt:lpstr>Program Kılavuzu</vt:lpstr>
      <vt:lpstr>ÇALIŞANLARIMIZ</vt:lpstr>
      <vt:lpstr>Kur Sistemi</vt:lpstr>
      <vt:lpstr>Derslere Devam/Devamsızlık Durumu</vt:lpstr>
      <vt:lpstr>BAŞARI DURUMU</vt:lpstr>
      <vt:lpstr> TOKAT GAZIOSMANPAŞA UNIVERSITY SCHOOL OF FOREIGN LANGUAGES 2026-2027 ACADEMIC YEAR CALENDAR</vt:lpstr>
      <vt:lpstr>PowerPoint Sunusu</vt:lpstr>
      <vt:lpstr>PowerPoint Sunusu</vt:lpstr>
      <vt:lpstr>PowerPoint Sunusu</vt:lpstr>
      <vt:lpstr>Kitap Temini İçin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English Conversation Club  A great opportunity to practise your English ! </vt:lpstr>
      <vt:lpstr>  DUMANSIZ KAMPÜS</vt:lpstr>
      <vt:lpstr>TOGÜ Kampüste Aile Hekimliği </vt:lpstr>
      <vt:lpstr>Sosyal Transkript Etkinliklere Katılım</vt:lpstr>
      <vt:lpstr>Erasmus+ Yurtdışı Eğitim İmkanı</vt:lpstr>
      <vt:lpstr>SANAL ORTAMDA BAHİS, ŞANS OYUNLARI VE KUMARLA MÜCADELE </vt:lpstr>
      <vt:lpstr>2. BAŞLICA RİSKLER </vt:lpstr>
      <vt:lpstr>3. KORUNMA YOLLARI </vt:lpstr>
      <vt:lpstr>4. RİSKİ FARK EDİN, DESTEK ALIN </vt:lpstr>
      <vt:lpstr>5. UNUTMAYALIM </vt:lpstr>
      <vt:lpstr>Oryantasyon Eğitimi Değerlendirme Formu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hesabı</dc:creator>
  <cp:lastModifiedBy>Microsoft hesabı</cp:lastModifiedBy>
  <cp:revision>50</cp:revision>
  <dcterms:created xsi:type="dcterms:W3CDTF">2025-09-18T07:53:24Z</dcterms:created>
  <dcterms:modified xsi:type="dcterms:W3CDTF">2026-10-28T08:31:04Z</dcterms:modified>
</cp:coreProperties>
</file>